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93" r:id="rId5"/>
    <p:sldId id="291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0" r:id="rId23"/>
    <p:sldId id="309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290" r:id="rId40"/>
    <p:sldId id="32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wei Zhu" initials="xZ" lastIdx="1" clrIdx="0">
    <p:extLst>
      <p:ext uri="{19B8F6BF-5375-455C-9EA6-DF929625EA0E}">
        <p15:presenceInfo xmlns:p15="http://schemas.microsoft.com/office/powerpoint/2012/main" userId="af66723a03ced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80221" autoAdjust="0"/>
  </p:normalViewPr>
  <p:slideViewPr>
    <p:cSldViewPr snapToGrid="0">
      <p:cViewPr>
        <p:scale>
          <a:sx n="75" d="100"/>
          <a:sy n="75" d="100"/>
        </p:scale>
        <p:origin x="297" y="27"/>
      </p:cViewPr>
      <p:guideLst/>
    </p:cSldViewPr>
  </p:slideViewPr>
  <p:notesTextViewPr>
    <p:cViewPr>
      <p:scale>
        <a:sx n="1" d="1"/>
        <a:sy n="1" d="1"/>
      </p:scale>
      <p:origin x="0" y="-65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7DD2D30-AB79-549C-A6B8-546C63981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793D6B-B9A3-C863-01F7-D5A8C28C96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3CDA8-6300-4A6C-8E08-9F29465B33CA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88D62-1840-F4A4-71E7-3C2D372BE7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8D6727-BD61-D024-0DBF-1543B7D317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F3497-FE8C-4583-BCF2-643F6AC3B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689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6106-D130-4629-AED1-07CF8074212A}" type="datetimeFigureOut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C1594-9971-4BC5-97EE-7D0ACAA05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51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201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46891-8A89-5EEB-BAD7-BA7D2EE1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284B4-100C-C4BE-736B-8FFA76121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75C081-FA00-8390-A9C0-23BC4DD84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EDA49C-883C-27D4-90BE-B07C606BF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17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96DF-525B-C669-B757-302FD7AE8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9501A2-9E4A-B05D-70E2-B7E3AB8A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68D8A7-CD62-140E-EACD-CFD8CAF30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33CA6F-1D5C-3D10-A30B-241D23110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39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CC90-835F-CF21-EBDE-2BFACD8F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F42484-6A8E-E5D9-10E6-1C4E4228A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9913CF-6C8B-23CD-E193-FD77821CE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00754-C67D-D66A-E9F9-25AEE870C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64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5C36A-F06B-09C2-2412-FAF8BAE1D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F81A05-2AD7-7ED2-B0B5-F1F92E4B2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3D6CE7-BD7F-4FB4-B40A-B3215A11D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6C1C25-4044-96B1-E222-36F692B6B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88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7DB31-F795-9727-4E20-27A1BB5D5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55B9D2-1823-451C-1F06-9195951D5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F018D1-0FC7-2F83-A1AB-7E5D1F89A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28150-6BBD-01D7-1F0B-BC0248B13A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E8EC2-4C89-6332-3963-2B80BDB8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F1BAF90-AC5B-69E1-7FCF-CB650ED284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A99AA0-C732-944C-E9FC-9D86D4292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9A2D69-2A8B-ECC5-43AB-CF76DACC1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490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A618-FB58-3B89-4BD4-79F129D62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EFA290-0F22-5798-EE2D-5FB7D6E08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128C67-0B04-AE87-6D72-18F7AF96C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8B0F75-3420-839B-91D0-FAB8EEDF6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62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42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将词表随机切分成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red tokens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以及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green tokens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，在模型输出时针对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logits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向量，为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green tokens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添加权重，使得模型大大倾向于输出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green token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。在检测阶段，结合文本中的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red tokens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以及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green tokens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进行统计并计算 </a:t>
            </a:r>
            <a:r>
              <a:rPr lang="en-US" altLang="zh-CN" b="1" i="1" dirty="0">
                <a:solidFill>
                  <a:srgbClr val="191B1F"/>
                </a:solidFill>
                <a:effectLst/>
                <a:latin typeface="-apple-system"/>
              </a:rPr>
              <a:t>p </a:t>
            </a:r>
            <a:r>
              <a:rPr lang="zh-CN" altLang="en-US" b="1" i="1" dirty="0">
                <a:solidFill>
                  <a:srgbClr val="191B1F"/>
                </a:solidFill>
                <a:effectLst/>
                <a:latin typeface="-apple-system"/>
              </a:rPr>
              <a:t>显著量确定水印。</a:t>
            </a:r>
            <a:endParaRPr lang="en-US" altLang="zh-CN" b="1" i="1" dirty="0">
              <a:solidFill>
                <a:srgbClr val="191B1F"/>
              </a:solidFill>
              <a:effectLst/>
              <a:latin typeface="-apple-system"/>
            </a:endParaRPr>
          </a:p>
          <a:p>
            <a:endParaRPr lang="en-US" altLang="zh-CN" b="1" i="1" dirty="0">
              <a:solidFill>
                <a:srgbClr val="191B1F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针对每次模型输出的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logits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向量，作者对属于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green list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增加常数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\delta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。这样相当于提高了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green list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logits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权重，从而整体增大了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green tokens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的预测概率，此方法相比于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Hard Watermarking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更加有灵活度，不会显著降低输出文本质量，同时保证低熵情形下模型的正确输出 （即使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Obama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red token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，输出单词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Barack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之后仍然下一个输出它）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5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00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任务介绍开始</a:t>
            </a:r>
            <a:endParaRPr lang="en-US" altLang="zh-CN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zh-CN" altLang="en-US" dirty="0">
                <a:sym typeface="Wingdings" panose="05000000000000000000" pitchFamily="2" charset="2"/>
              </a:rPr>
              <a:t>为什么要</a:t>
            </a:r>
            <a:r>
              <a:rPr lang="en-US" altLang="zh-CN" dirty="0">
                <a:sym typeface="Wingdings" panose="05000000000000000000" pitchFamily="2" charset="2"/>
              </a:rPr>
              <a:t>AI</a:t>
            </a:r>
            <a:r>
              <a:rPr lang="zh-CN" altLang="en-US" dirty="0">
                <a:sym typeface="Wingdings" panose="05000000000000000000" pitchFamily="2" charset="2"/>
              </a:rPr>
              <a:t>文本检测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 AI</a:t>
            </a:r>
            <a:r>
              <a:rPr lang="zh-CN" altLang="en-US" dirty="0">
                <a:sym typeface="Wingdings" panose="05000000000000000000" pitchFamily="2" charset="2"/>
              </a:rPr>
              <a:t>文本能不能被检测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如何去进行</a:t>
            </a:r>
            <a:r>
              <a:rPr lang="en-US" altLang="zh-CN" dirty="0">
                <a:sym typeface="Wingdings" panose="05000000000000000000" pitchFamily="2" charset="2"/>
              </a:rPr>
              <a:t>AI</a:t>
            </a:r>
            <a:r>
              <a:rPr lang="zh-CN" altLang="en-US" dirty="0">
                <a:sym typeface="Wingdings" panose="05000000000000000000" pitchFamily="2" charset="2"/>
              </a:rPr>
              <a:t>文本检测任务（从数据集构建和常用评价指标展开，并介绍主流</a:t>
            </a:r>
            <a:r>
              <a:rPr lang="en-US" altLang="zh-CN" dirty="0">
                <a:sym typeface="Wingdings" panose="05000000000000000000" pitchFamily="2" charset="2"/>
              </a:rPr>
              <a:t>baseline</a:t>
            </a:r>
            <a:r>
              <a:rPr lang="zh-CN" altLang="en-US" dirty="0">
                <a:sym typeface="Wingdings" panose="05000000000000000000" pitchFamily="2" charset="2"/>
              </a:rPr>
              <a:t>的原理）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zh-CN" dirty="0">
                <a:sym typeface="Wingdings" panose="05000000000000000000" pitchFamily="2" charset="2"/>
              </a:rPr>
              <a:t> </a:t>
            </a:r>
            <a:r>
              <a:rPr lang="zh-CN" altLang="en-US" dirty="0">
                <a:sym typeface="Wingdings" panose="05000000000000000000" pitchFamily="2" charset="2"/>
              </a:rPr>
              <a:t>目前领域内存在怎么样的问题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zh-CN" altLang="en-US" dirty="0">
                <a:sym typeface="Wingdings" panose="05000000000000000000" pitchFamily="2" charset="2"/>
              </a:rPr>
              <a:t>如何去改善这样的问题，顶会论文们都是怎么做的？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83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418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0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0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2980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084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6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542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65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144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基础模型：</a:t>
            </a:r>
            <a:r>
              <a:rPr lang="en-US" altLang="zh-CN" dirty="0">
                <a:effectLst/>
              </a:rPr>
              <a:t>T5-XXL 11B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训练细节：利用</a:t>
            </a:r>
            <a:r>
              <a:rPr lang="en-US" altLang="zh-CN" dirty="0">
                <a:effectLst/>
              </a:rPr>
              <a:t>Par3</a:t>
            </a:r>
            <a:r>
              <a:rPr lang="zh-CN" altLang="en-US" dirty="0">
                <a:effectLst/>
              </a:rPr>
              <a:t>数据集，将不同作品的英译作为释义。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effectLst/>
              </a:rPr>
              <a:t>对齐语句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effectLst/>
              </a:rPr>
              <a:t>选择对应子集作为样本，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effectLst/>
              </a:rPr>
              <a:t>单个</a:t>
            </a:r>
            <a:r>
              <a:rPr lang="en-US" altLang="zh-CN" dirty="0">
                <a:effectLst/>
              </a:rPr>
              <a:t>token</a:t>
            </a:r>
            <a:r>
              <a:rPr lang="zh-CN" altLang="en-US" dirty="0">
                <a:effectLst/>
              </a:rPr>
              <a:t>的重叠，</a:t>
            </a:r>
            <a:r>
              <a:rPr lang="en-US" altLang="zh-CN" dirty="0">
                <a:effectLst/>
              </a:rPr>
              <a:t>F1</a:t>
            </a:r>
            <a:r>
              <a:rPr lang="zh-CN" altLang="en-US" dirty="0">
                <a:effectLst/>
              </a:rPr>
              <a:t>值计算单词多样性，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Kendall-Tau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相关性计算句子顺序多样性。</a:t>
            </a:r>
            <a:endParaRPr lang="zh-CN" alt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将打乱后的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q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组合对应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p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的上下文，微调训练输出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q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对应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p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的释义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60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文本检测任务是指输入一段待检测的非结构化文本，模型或算法对该文本进行分类，输出文本来源是机器或者人类</a:t>
            </a:r>
            <a:endParaRPr lang="en-US" altLang="zh-CN" dirty="0"/>
          </a:p>
          <a:p>
            <a:r>
              <a:rPr lang="zh-CN" altLang="en-US" dirty="0"/>
              <a:t>它是一个简单的二分类任务，其文本来源可以是 各个领域各个任务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219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314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599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693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递归转述有效吗？不用专门微调的转述模型可以有效攻击吗？</a:t>
            </a:r>
            <a:endParaRPr lang="en-US" altLang="zh-CN" dirty="0"/>
          </a:p>
          <a:p>
            <a:r>
              <a:rPr lang="zh-CN" altLang="en-US" dirty="0"/>
              <a:t>单句单句转述有效吗？</a:t>
            </a:r>
            <a:r>
              <a:rPr lang="en-US" altLang="zh-CN" dirty="0"/>
              <a:t>T5 base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127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主要思想：将释义文本的生成建模为决策过程，将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Xm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作为状态，将输出文本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Xp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作为动作。具体来说，我们使用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PPO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检测器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D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的奖励反馈来优化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G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。</a:t>
            </a:r>
            <a:endParaRPr lang="zh-CN" alt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ffectLst/>
              </a:rPr>
              <a:t>具体实现步骤：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数据准备，构建人类语料库</a:t>
            </a:r>
            <a:r>
              <a:rPr lang="en-US" altLang="zh-CN" dirty="0">
                <a:effectLst/>
              </a:rPr>
              <a:t>H</a:t>
            </a:r>
            <a:r>
              <a:rPr lang="zh-CN" altLang="en-US" dirty="0">
                <a:effectLst/>
              </a:rPr>
              <a:t>以及</a:t>
            </a:r>
            <a:r>
              <a:rPr lang="en-US" altLang="zh-CN" dirty="0">
                <a:effectLst/>
              </a:rPr>
              <a:t>AI</a:t>
            </a:r>
            <a:r>
              <a:rPr lang="zh-CN" altLang="en-US" dirty="0">
                <a:effectLst/>
              </a:rPr>
              <a:t>文本语料库</a:t>
            </a:r>
            <a:r>
              <a:rPr lang="en-US" altLang="zh-CN" dirty="0">
                <a:effectLst/>
              </a:rPr>
              <a:t>M</a:t>
            </a:r>
            <a:r>
              <a:rPr lang="zh-CN" altLang="en-US" dirty="0">
                <a:effectLst/>
              </a:rPr>
              <a:t>；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从</a:t>
            </a:r>
            <a:r>
              <a:rPr lang="en-US" altLang="zh-CN" dirty="0">
                <a:effectLst/>
              </a:rPr>
              <a:t>M</a:t>
            </a:r>
            <a:r>
              <a:rPr lang="zh-CN" altLang="en-US" dirty="0">
                <a:effectLst/>
              </a:rPr>
              <a:t>中收集样本</a:t>
            </a:r>
            <a:r>
              <a:rPr lang="en-US" altLang="zh-CN" dirty="0" err="1">
                <a:effectLst/>
              </a:rPr>
              <a:t>Xm</a:t>
            </a:r>
            <a:r>
              <a:rPr lang="zh-CN" altLang="en-US" dirty="0">
                <a:effectLst/>
              </a:rPr>
              <a:t>，交由释义器完成释义，得到释义文本</a:t>
            </a:r>
            <a:r>
              <a:rPr lang="en-US" altLang="zh-CN" dirty="0" err="1">
                <a:effectLst/>
              </a:rPr>
              <a:t>Xp</a:t>
            </a:r>
            <a:r>
              <a:rPr lang="zh-CN" altLang="en-US" dirty="0">
                <a:effectLst/>
              </a:rPr>
              <a:t>，形成释义文本语料库</a:t>
            </a:r>
            <a:r>
              <a:rPr lang="en-US" altLang="zh-CN" dirty="0">
                <a:effectLst/>
              </a:rPr>
              <a:t>P</a:t>
            </a:r>
            <a:r>
              <a:rPr lang="zh-CN" altLang="en-US" dirty="0">
                <a:effectLst/>
              </a:rPr>
              <a:t>，用检测器</a:t>
            </a:r>
            <a:r>
              <a:rPr lang="en-US" altLang="zh-CN" dirty="0">
                <a:effectLst/>
              </a:rPr>
              <a:t>D</a:t>
            </a:r>
            <a:r>
              <a:rPr lang="zh-CN" altLang="en-US" dirty="0">
                <a:effectLst/>
              </a:rPr>
              <a:t>对</a:t>
            </a:r>
            <a:r>
              <a:rPr lang="en-US" altLang="zh-CN" dirty="0" err="1">
                <a:effectLst/>
              </a:rPr>
              <a:t>Xp</a:t>
            </a:r>
            <a:r>
              <a:rPr lang="zh-CN" altLang="en-US" dirty="0">
                <a:effectLst/>
              </a:rPr>
              <a:t>计算奖励通过</a:t>
            </a:r>
            <a:r>
              <a:rPr lang="en-US" altLang="zh-CN" dirty="0">
                <a:effectLst/>
              </a:rPr>
              <a:t>PPO</a:t>
            </a:r>
            <a:r>
              <a:rPr lang="zh-CN" altLang="en-US" dirty="0">
                <a:effectLst/>
              </a:rPr>
              <a:t>更新释义器</a:t>
            </a:r>
            <a:r>
              <a:rPr lang="en-US" altLang="zh-CN" dirty="0">
                <a:effectLst/>
              </a:rPr>
              <a:t>G</a:t>
            </a:r>
            <a:r>
              <a:rPr lang="zh-CN" altLang="en-US" dirty="0">
                <a:effectLst/>
              </a:rPr>
              <a:t>；</a:t>
            </a:r>
            <a:endParaRPr lang="en-US" altLang="zh-CN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effectLst/>
              </a:rPr>
              <a:t>奖励函数</a:t>
            </a:r>
            <a:r>
              <a:rPr lang="en-US" altLang="zh-CN" dirty="0">
                <a:effectLst/>
              </a:rPr>
              <a:t>reward </a:t>
            </a:r>
            <a:r>
              <a:rPr lang="zh-CN" altLang="en-US" dirty="0">
                <a:effectLst/>
              </a:rPr>
              <a:t>转述文本预测为人类的概率   </a:t>
            </a:r>
            <a:r>
              <a:rPr lang="en-US" altLang="zh-CN" dirty="0">
                <a:effectLst/>
              </a:rPr>
              <a:t>PPO</a:t>
            </a:r>
            <a:r>
              <a:rPr lang="zh-CN" altLang="en-US" dirty="0">
                <a:effectLst/>
              </a:rPr>
              <a:t>是一种平稳的策略更新方法</a:t>
            </a:r>
            <a:endParaRPr lang="en-US" altLang="zh-CN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effectLst/>
              </a:rPr>
              <a:t>使用 </a:t>
            </a:r>
            <a:r>
              <a:rPr lang="en-US" altLang="zh-CN" dirty="0">
                <a:effectLst/>
              </a:rPr>
              <a:t>H </a:t>
            </a:r>
            <a:r>
              <a:rPr lang="zh-CN" altLang="en-US" dirty="0">
                <a:effectLst/>
              </a:rPr>
              <a:t>中的人类文本样本 </a:t>
            </a:r>
            <a:r>
              <a:rPr lang="en-US" altLang="zh-CN" dirty="0" err="1">
                <a:effectLst/>
              </a:rPr>
              <a:t>Xh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M </a:t>
            </a:r>
            <a:r>
              <a:rPr lang="zh-CN" altLang="en-US" dirty="0">
                <a:effectLst/>
              </a:rPr>
              <a:t>中的原始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文本样本 </a:t>
            </a:r>
            <a:r>
              <a:rPr lang="en-US" altLang="zh-CN" dirty="0" err="1">
                <a:effectLst/>
              </a:rPr>
              <a:t>Xm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以及 </a:t>
            </a:r>
            <a:r>
              <a:rPr lang="en-US" altLang="zh-CN" dirty="0">
                <a:effectLst/>
              </a:rPr>
              <a:t>P </a:t>
            </a:r>
            <a:r>
              <a:rPr lang="zh-CN" altLang="en-US" dirty="0">
                <a:effectLst/>
              </a:rPr>
              <a:t>中的释义 </a:t>
            </a:r>
            <a:r>
              <a:rPr lang="en-US" altLang="zh-CN" dirty="0">
                <a:effectLst/>
              </a:rPr>
              <a:t>AI </a:t>
            </a:r>
            <a:r>
              <a:rPr lang="zh-CN" altLang="en-US" dirty="0">
                <a:effectLst/>
              </a:rPr>
              <a:t>文本样本 </a:t>
            </a:r>
            <a:r>
              <a:rPr lang="en-US" altLang="zh-CN" dirty="0" err="1">
                <a:effectLst/>
              </a:rPr>
              <a:t>Xp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来使用逻辑损失函数更新检测器 </a:t>
            </a:r>
            <a:r>
              <a:rPr lang="en-US" altLang="zh-CN" dirty="0">
                <a:effectLst/>
              </a:rPr>
              <a:t>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在训练过程中，我们使用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WebText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的测试集作为验证数据集来估计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RADAR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的性能。为了进行评估，我们使用目标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LM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为评估数据集生成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AI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文本并计算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RADAR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的检测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AUROC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。</a:t>
            </a: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104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在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RADAR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中，人工智能文本样本的数量是人类文本样本数量的两倍，因为人类文本语料库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H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中的每个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xh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都与原始人工智能文本语料库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M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中的样本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xm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以及由解析器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Gϕ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生成的解析样本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xp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配对。为了处理这种批内不平衡问题，使用重新加权的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logistic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损失函数来优化检测器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Dϕ</a:t>
            </a: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目标模型：开源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LLM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及其通过指令调整进行微调的版本。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784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训练时，我们从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WebText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中抽取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16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万份文档，建立人类文本语料库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H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。然后，我们使用目标语言模型 </a:t>
            </a:r>
            <a:r>
              <a:rPr lang="en-US" altLang="zh-CN" dirty="0" err="1">
                <a:solidFill>
                  <a:srgbClr val="000000"/>
                </a:solidFill>
                <a:effectLst/>
              </a:rPr>
              <a:t>Tθ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从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H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建立原始人工智能文本语料库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M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，该模型使用前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30 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个词组作为提示进行文本补全，并限制句子长度为 </a:t>
            </a:r>
            <a:r>
              <a:rPr lang="en-US" altLang="zh-CN" dirty="0">
                <a:solidFill>
                  <a:srgbClr val="C00000"/>
                </a:solidFill>
                <a:effectLst/>
              </a:rPr>
              <a:t>200 </a:t>
            </a:r>
            <a:r>
              <a:rPr lang="zh-CN" altLang="en-US" dirty="0">
                <a:solidFill>
                  <a:srgbClr val="C00000"/>
                </a:solidFill>
                <a:effectLst/>
              </a:rPr>
              <a:t>个词组</a:t>
            </a:r>
            <a:endParaRPr lang="en-US" altLang="zh-CN" dirty="0">
              <a:solidFill>
                <a:srgbClr val="C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测试如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ppt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评价指标是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AUROC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值</a:t>
            </a: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三组实验：有无转述器 可见转述器（即训练使用的） 不可见转述器</a:t>
            </a: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无转述器都表现较好</a:t>
            </a: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可见转述器 大多数方法表现下降 </a:t>
            </a:r>
            <a:r>
              <a:rPr lang="en-US" altLang="zh-CN" dirty="0">
                <a:solidFill>
                  <a:srgbClr val="000000"/>
                </a:solidFill>
                <a:effectLst/>
              </a:rPr>
              <a:t>RADAR</a:t>
            </a:r>
            <a:r>
              <a:rPr lang="zh-CN" altLang="en-US" dirty="0">
                <a:solidFill>
                  <a:srgbClr val="000000"/>
                </a:solidFill>
                <a:effectLst/>
              </a:rPr>
              <a:t>表现较好</a:t>
            </a:r>
            <a:endParaRPr lang="en-US" altLang="zh-CN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000000"/>
                </a:solidFill>
                <a:effectLst/>
              </a:rPr>
              <a:t>不可见转述器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RADAR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的平均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AUROC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(0.857)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相对于未见过的释义器，将现有最佳方法提高了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31.64%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RADAR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的检测性能在不同的释义模式下都很稳定，这表明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RADAR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可以成功缓解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文本检测中的性能下降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8395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849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13E08-2D06-6C15-089D-4B4A4F946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A7481B-F413-AC29-E082-A0094460C8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52090B-7E77-27EE-3C87-7150FA6746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C54B9A-4B2C-EBD2-CFCC-4E81DB19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10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0272-543E-9795-C723-4C20103D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2EC059-EBE9-E2DB-2723-2CF423928E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9FD50-8434-30D4-672D-31AD45036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大模型出现之前，相关问题 很早出现 </a:t>
            </a:r>
            <a:endParaRPr lang="en-US" altLang="zh-CN" dirty="0"/>
          </a:p>
          <a:p>
            <a:r>
              <a:rPr lang="zh-CN" altLang="en-US" dirty="0"/>
              <a:t>作者归属问题是什么？两部文学作品是否由同一作者撰写？两条评论是否由同一人发表，其中是否包含水军账号？</a:t>
            </a:r>
            <a:endParaRPr lang="en-US" altLang="zh-CN" dirty="0"/>
          </a:p>
          <a:p>
            <a:r>
              <a:rPr lang="zh-CN" altLang="en-US" dirty="0"/>
              <a:t>分析这类的方法是怎么样的？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B0A6F3-605F-BDB3-1F42-98989113C6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90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模型自噬紊乱：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随着生成模型的迭代改进，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生成的文本可能会逐渐取代对人工文本成为训练预料。这可能会导致后续模型的质量和多样性下降。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90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19A2-4935-E2CD-3C2B-FD22CF21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2F1AF3-82F3-B807-E6C0-8F818EDFD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8A25B8-6CB9-FFE5-B867-36005DFF3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最近的研究强调了人类编写的文本和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生成的文本（例如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ChatGPT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）之间的显着差异。值得注意的是，与人类书写的文本相比，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的文本通常表现出增强的组织、逻辑结构、形式和客观性的品质。此外，法学硕士经常会做出广泛而全面的回应，其特点是偏见和有害内容的发生率较低。然而，他们偶尔会引入无意义或捏造的细节。从语言上来说，法学硕士生成的文本长度往往是人类书写文本长度的两倍左右，但词汇量更有限。与人类相比，法学硕士表现出更高的名词、动词、限定词、形容词、辅助词、并列连词和助词词类别的频率，副词和标点符号更少，在语法中融入了更多的确定性、连词和辅助结构。此外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生成的文本通常比人类写作传达的情感强度更小，并且表现出更清晰的表达，这种现象可能与法学硕士固有的积极偏见有关。尽管不同数据集上的统计差距略有不同，但很明显，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生成的文本和人类编写的文本之间的差异明显存在，因为语言特征和人类视觉感知差异的统计结果是一致的。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56EE4-DF0C-FC66-4EED-9B9B545F7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44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一个新兴任务，最开始的研究一般集中于数据集的构建以及评估指标的确立。</a:t>
            </a:r>
            <a:endParaRPr lang="en-US" altLang="zh-CN" dirty="0"/>
          </a:p>
          <a:p>
            <a:r>
              <a:rPr lang="en-US" altLang="zh-CN" dirty="0"/>
              <a:t>2023</a:t>
            </a:r>
            <a:r>
              <a:rPr lang="zh-CN" altLang="en-US" dirty="0"/>
              <a:t>年出现了许许多多相关的</a:t>
            </a:r>
            <a:r>
              <a:rPr lang="en-US" altLang="zh-CN" dirty="0"/>
              <a:t>AI</a:t>
            </a:r>
            <a:r>
              <a:rPr lang="zh-CN" altLang="en-US" dirty="0"/>
              <a:t>文本检测数据集，接下来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126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BF6C-824E-1B86-F14A-D5C3A5C59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3635E9-F4E1-7E65-4E5E-7BF5F6D7A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78772F-494A-0734-F27F-8D746191A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D4B1C5-F11E-DC55-DC39-7E8203A3E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0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DE871-B961-BBDA-3A8B-A7260E22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5EF825-5BA2-E6A6-F118-8E819E3F8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298ADC-90F8-4369-56DB-7C10B1E31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4B2FA4-0DF1-E091-D8B9-25DB20067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68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3A23A-F5DB-4D3F-0B30-69AC09D1F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7C6702-F9B9-0736-A9DA-1A9C8908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C28D70-BFB4-1108-8654-A89B9A6E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4521B-9429-4E0C-ACB8-894EACE54C23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65847-B202-A012-4053-1C707CC62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A6B6C-DEC8-3485-ECCF-917292BA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5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5D1C-EAE6-3977-D9CB-071751E9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E9CEDF-3BBE-7480-30B3-B86BDFC1C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01E0DB-89C0-38FD-66D2-F1C1E85B9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1FFD7-FC60-48D0-8458-47D5F4CE66ED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39145-F225-93BC-A409-06ADF6CD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37980-CF3D-C026-65B4-F89B0E3C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2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25F6B9-49CB-F696-93A4-DCC217931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0ED9E3-800F-8B3D-50A1-A5C59E52D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5BB65E-D481-4423-FBF9-B093C413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A8CE3-D371-4C54-A99D-BEC4B7254056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5BCD9C-6981-5851-F0CF-F8CE9A4F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1363CC-4458-C5C1-6C4E-B31681C2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4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2DEAD-9B84-C990-8298-9FBCA613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22ED3-D6FC-5CB0-AE41-E81CCA7A6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DD95C-FEC2-8ADE-02DB-B47E53335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B5984-54F7-47CC-9280-EFE0357A82C1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D98CB-588D-A1D1-3575-0C64AB59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CD1D20-8BD9-98B5-4194-620DF91B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20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B8DE0-E40B-CB69-2132-C97FF8FFB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3E2DC4-6FA3-AA20-691C-68187CF71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5E1C77-CF75-F681-9CA3-4366A794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30E71-A83B-4AB5-914C-19AAAA4E740D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628BD2-0071-AC31-DBCC-E5DB8C4E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86F5B-21C5-7120-7FFC-A92C1C45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94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7809D-45CC-1BF1-C92B-9013FB90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DB462-960A-8365-F818-19A77D1F8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CB1738-BC24-F108-F4B5-A0DBCFAF1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CD8DF-3041-62D9-04CE-4B787841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4A48-24B2-4A0D-9832-5BE731A2E2A5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8F2730-DF20-58FA-36CA-323F2A7B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A145F-6B97-2951-96E6-E5F8C31C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8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EEAF6-BCE5-7035-381C-EC906900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C2764D-8765-3069-B715-B42D355CC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70A1F1-B8CA-E518-1865-555088CBF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E30091-2ECA-D64E-C57C-02920435A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0E43F7-F99C-0080-D1AA-0C05759EC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2913C0-A057-18A5-8303-B2B52927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D420-C465-4E6E-BB76-C3C6AFE667BF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0D4173-E736-30CB-6F81-B472B842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09C5EA-895A-8ECC-7A60-4451B2C5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5184A6-C799-5E72-D3C4-370B8E97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5CD42B-E1EC-4644-A9C9-76EC9E5AD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852CD-2D2D-469C-BBF1-AF397F9169FF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FD3AD4-6DB1-AFD3-80FA-512ED7043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1BE41D-4F9F-F054-9FFF-F3266197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85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FE6273-CA2F-C04F-E27D-2F86B24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FA34-B2C9-41C6-9513-8B7D90BA6C9A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7A2E919-DD4C-5FBE-A5B1-08E1E711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8B28E8-71D2-3FC2-D4E0-9E8CA65A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6A4F43-1859-B49B-40B6-33B723B4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745BA-CFB9-871C-7B1E-DC9304D26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448D22-DC03-5DE7-723A-17DA080E6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9515DD-E6CF-C4E8-6DCF-379797CC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AA32-E7C0-458D-ACDD-AFE8AC9BE85B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37AC8E-B642-D22A-72D7-E2373D5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851102-793C-93E2-4606-C8B22680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34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B71FD-099F-D66E-B37C-A5BCEA0F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9E9431-C008-181D-DE6C-7474B43F0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E70521-C09B-00CB-FD32-B15673574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F74CD3-D529-2CFE-9922-CB41E868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4942F-CB1E-4CAF-99F0-F0DD8CBA69A3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A880F8-54D2-36C0-46F0-98FA3287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6E6C51-0087-3E1F-7F84-DD96586E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06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CC98B2-CE10-D054-F552-E6009F41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D1C0A6-2EA8-64A4-2AC7-74D262AC5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EB6BFA-923F-8864-8C9F-198D70AC2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8EFF-1D75-4309-B905-5A0F69961695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C1D5AC-F3CA-BAE8-2419-674D877D8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F49B12-EB6E-C7F7-33F4-2902E36E9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C907-63E3-4C7C-8FA9-3245D9850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71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A9F17-DDF9-250B-FDCD-CB3E624F3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41330"/>
            <a:ext cx="12192000" cy="2820159"/>
          </a:xfrm>
        </p:spPr>
        <p:txBody>
          <a:bodyPr>
            <a:normAutofit/>
          </a:bodyPr>
          <a:lstStyle/>
          <a:p>
            <a:r>
              <a:rPr lang="en-US" altLang="zh-C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 of AI-Text-Detection and discussion on the existing problems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6AD3E6-A623-E498-6545-4F2E4FBC1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7110" y="4109046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2024.4.2     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朱孝伟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773B7F-F902-6F6B-EF9A-4BACEE532D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B3C220-FCC6-F370-F148-80683C896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54B2-2475-FD3A-F18F-260BFFC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A8E4A0-C011-251F-35BC-89687AFA2011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947AD7-14B7-2CCF-0222-5FE8E5FE2291}"/>
              </a:ext>
            </a:extLst>
          </p:cNvPr>
          <p:cNvSpPr txBox="1"/>
          <p:nvPr/>
        </p:nvSpPr>
        <p:spPr>
          <a:xfrm>
            <a:off x="474190" y="984178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现有数据集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BBDD43D-04E1-29A0-AFD8-B09D7D1E37C9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A40C072-738A-A38E-C31C-95F2D25E7915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C8C7A6F4-D49A-13D2-A489-6F150BE91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14CECD4-1616-BFCF-4272-B68FB4564BEC}"/>
              </a:ext>
            </a:extLst>
          </p:cNvPr>
          <p:cNvSpPr txBox="1"/>
          <p:nvPr/>
        </p:nvSpPr>
        <p:spPr>
          <a:xfrm>
            <a:off x="474189" y="1494052"/>
            <a:ext cx="53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TuringBench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0D1B385-DDD6-31A5-DDBF-5D4FB96BFA21}"/>
              </a:ext>
            </a:extLst>
          </p:cNvPr>
          <p:cNvSpPr txBox="1"/>
          <p:nvPr/>
        </p:nvSpPr>
        <p:spPr>
          <a:xfrm>
            <a:off x="474190" y="1928587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来自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CNN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等人工撰写的新闻文章，文本长度在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200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词至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400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词之间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4C7C43-AA64-C6DF-F0E5-0BEE6B54DF50}"/>
              </a:ext>
            </a:extLst>
          </p:cNvPr>
          <p:cNvSpPr txBox="1"/>
          <p:nvPr/>
        </p:nvSpPr>
        <p:spPr>
          <a:xfrm>
            <a:off x="474189" y="2395676"/>
            <a:ext cx="1022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英文数据集，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10k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条人工文本，以及来自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19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种不同模型（或不同大小）的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190k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机器文本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F67B82-1D33-17ED-6737-6FEDBE97B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05" y="2950051"/>
            <a:ext cx="6432374" cy="32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87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FB948-544E-14FA-4008-A05038D7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CFB1890-9AD2-CBA4-B78B-70F1C9854D30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33F75F-9B71-5A3A-2AE9-9A7A18611410}"/>
              </a:ext>
            </a:extLst>
          </p:cNvPr>
          <p:cNvSpPr txBox="1"/>
          <p:nvPr/>
        </p:nvSpPr>
        <p:spPr>
          <a:xfrm>
            <a:off x="474190" y="984178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现有数据集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C8CBE28-F60F-8840-7ED2-FC2CB5A5E3FF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FBC8F9E-A182-7D16-0E50-67DD7DA92F2A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0E90ED4F-4BA7-05AA-0DE9-44C2C402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0554C4-9B78-E549-292F-325B42073142}"/>
              </a:ext>
            </a:extLst>
          </p:cNvPr>
          <p:cNvSpPr txBox="1"/>
          <p:nvPr/>
        </p:nvSpPr>
        <p:spPr>
          <a:xfrm>
            <a:off x="474189" y="1494052"/>
            <a:ext cx="53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MGTBench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ADC6A6-E70A-EEF4-C205-76130B6785ED}"/>
              </a:ext>
            </a:extLst>
          </p:cNvPr>
          <p:cNvSpPr txBox="1"/>
          <p:nvPr/>
        </p:nvSpPr>
        <p:spPr>
          <a:xfrm>
            <a:off x="474190" y="1928587"/>
            <a:ext cx="106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利用现有的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3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数据集（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TruthfulQA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SQuAD1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NarrativeQA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），设计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Prompt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得到生成文本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21E12-7F42-59D6-FFF0-4445CE72E5E6}"/>
              </a:ext>
            </a:extLst>
          </p:cNvPr>
          <p:cNvSpPr txBox="1"/>
          <p:nvPr/>
        </p:nvSpPr>
        <p:spPr>
          <a:xfrm>
            <a:off x="474188" y="2395676"/>
            <a:ext cx="10492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英文数据集，目标模型包括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ChatGPT, ChatGPT-turbo, 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ChatGLM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, Dolly, GPT4All, 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StableLM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，人类文本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2k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条，机器文本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13k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FB9FE-98B0-F8A7-33A1-4FDE647E7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88" y="3455270"/>
            <a:ext cx="9343836" cy="27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2E09-15C5-6CF5-502A-7D1580600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E40A86-CE97-563E-361E-F25EEE1409D0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17D074-9AD4-12DC-FF53-4B4EA6BEB267}"/>
              </a:ext>
            </a:extLst>
          </p:cNvPr>
          <p:cNvSpPr txBox="1"/>
          <p:nvPr/>
        </p:nvSpPr>
        <p:spPr>
          <a:xfrm>
            <a:off x="474190" y="984178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现有数据集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625C57B-A5B1-6D49-3FCD-9EF999E5F4F5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73E672-19DC-61BB-C304-B8DECA1D5F05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C4BF73E1-2EBE-14E6-1DDF-9353398D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9F6E690-C82F-0605-3EFB-62D54720A5DB}"/>
              </a:ext>
            </a:extLst>
          </p:cNvPr>
          <p:cNvSpPr txBox="1"/>
          <p:nvPr/>
        </p:nvSpPr>
        <p:spPr>
          <a:xfrm>
            <a:off x="474189" y="1494052"/>
            <a:ext cx="53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DeepfakeTextDetect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Dataset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21043-B480-EAA6-3D66-6F44D35E81BA}"/>
              </a:ext>
            </a:extLst>
          </p:cNvPr>
          <p:cNvSpPr txBox="1"/>
          <p:nvPr/>
        </p:nvSpPr>
        <p:spPr>
          <a:xfrm>
            <a:off x="474189" y="1942371"/>
            <a:ext cx="10492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英文数据集，包含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27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种大模型（不同模型或相同模型不同大小）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A63413B-CA8D-79E6-7AB9-E2D07A7E56B1}"/>
              </a:ext>
            </a:extLst>
          </p:cNvPr>
          <p:cNvSpPr txBox="1"/>
          <p:nvPr/>
        </p:nvSpPr>
        <p:spPr>
          <a:xfrm>
            <a:off x="474189" y="2451431"/>
            <a:ext cx="8397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十个不同数据集的人类书写文本，涵盖新闻文章、故事、科学著作等类型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2FF980-55EE-916F-4426-9DFE6D9DAF05}"/>
              </a:ext>
            </a:extLst>
          </p:cNvPr>
          <p:cNvSpPr txBox="1"/>
          <p:nvPr/>
        </p:nvSpPr>
        <p:spPr>
          <a:xfrm>
            <a:off x="474189" y="2919892"/>
            <a:ext cx="8397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囊括多个任务，包含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、意见陈述、学术写作、故事生成等等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2A930F-5DB8-DEA7-9883-D6446053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05" y="3478755"/>
            <a:ext cx="9761674" cy="28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EA21-369A-4CAF-9D5C-4AE442B6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993328-9A4E-5657-F37E-446796696322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12ED49-5729-5B9B-0DC1-0D7CC740A7EF}"/>
              </a:ext>
            </a:extLst>
          </p:cNvPr>
          <p:cNvSpPr txBox="1"/>
          <p:nvPr/>
        </p:nvSpPr>
        <p:spPr>
          <a:xfrm>
            <a:off x="474190" y="9841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数据集常用构造方式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81588E-F595-817F-B138-B3D56727B68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1C7F3E1-62B4-D019-2954-41E64BDE4DBB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B5249E1A-0D9A-1C05-9992-CC60E3984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004998-AA3C-AA90-4984-349DF5617978}"/>
              </a:ext>
            </a:extLst>
          </p:cNvPr>
          <p:cNvSpPr txBox="1"/>
          <p:nvPr/>
        </p:nvSpPr>
        <p:spPr>
          <a:xfrm>
            <a:off x="474189" y="1494052"/>
            <a:ext cx="8094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已有数据集为基础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生成补充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LLM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文本构建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AI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文本检测数据集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C64693-14DB-2F37-2E4F-F575EBE40259}"/>
              </a:ext>
            </a:extLst>
          </p:cNvPr>
          <p:cNvSpPr txBox="1"/>
          <p:nvPr/>
        </p:nvSpPr>
        <p:spPr>
          <a:xfrm>
            <a:off x="474188" y="1921022"/>
            <a:ext cx="1118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已有数据集包含以下任务：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8C3D08-66C3-9225-1B79-DB3B7DA6AA55}"/>
              </a:ext>
            </a:extLst>
          </p:cNvPr>
          <p:cNvSpPr txBox="1"/>
          <p:nvPr/>
        </p:nvSpPr>
        <p:spPr>
          <a:xfrm>
            <a:off x="534915" y="2321132"/>
            <a:ext cx="51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Academic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Story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News Article Writing</a:t>
            </a: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endParaRPr lang="en-US" altLang="zh-CN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Web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Opinion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</a:rPr>
              <a:t>Comprehension and Reasoning</a:t>
            </a:r>
            <a:endParaRPr lang="zh-CN" altLang="en-US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7A709F-01A3-33B5-6D88-2985FF4227E7}"/>
              </a:ext>
            </a:extLst>
          </p:cNvPr>
          <p:cNvSpPr txBox="1"/>
          <p:nvPr/>
        </p:nvSpPr>
        <p:spPr>
          <a:xfrm>
            <a:off x="474188" y="4360668"/>
            <a:ext cx="1127978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Q&amp;A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PubMedQA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：来自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PubMed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的生物医学问答（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）数据集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TruthfulQA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：该基准评估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LLM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生成答案的准确性。它包含 人类精心设计的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817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个问题，涉及健康、法律、金融和政治等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38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个类别。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NarrativeQA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：包括摘要或故事以及相关问题，旨在评估模型阅读理解能力。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……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14" name="图形 13" descr="星星">
            <a:extLst>
              <a:ext uri="{FF2B5EF4-FFF2-40B4-BE49-F238E27FC236}">
                <a16:creationId xmlns:a16="http://schemas.microsoft.com/office/drawing/2014/main" id="{29D8BBCF-359E-5BCE-A075-26C40DD83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968" y="2985421"/>
            <a:ext cx="552576" cy="5525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92612B-F6DF-BE6D-1D54-99FF9552663C}"/>
              </a:ext>
            </a:extLst>
          </p:cNvPr>
          <p:cNvSpPr txBox="1"/>
          <p:nvPr/>
        </p:nvSpPr>
        <p:spPr>
          <a:xfrm>
            <a:off x="6962544" y="3060506"/>
            <a:ext cx="2177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避免数据歧义</a:t>
            </a:r>
            <a:endParaRPr lang="en-US" altLang="zh-CN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5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0EBBA-B0C1-AE63-9035-164BFD7D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4611AF-8836-AB3F-E807-3739904E3D52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1C2143-E530-004D-3C6E-6FB79B1DE753}"/>
              </a:ext>
            </a:extLst>
          </p:cNvPr>
          <p:cNvSpPr txBox="1"/>
          <p:nvPr/>
        </p:nvSpPr>
        <p:spPr>
          <a:xfrm>
            <a:off x="474190" y="9841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数据集常用构造方式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4CFF17-1CEB-DE92-313B-3962026F620F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8944D18-4B25-F106-0985-2AEF5F5AC1B8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2642DBD9-C435-94BF-1460-CB64C5B4E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6D4592-95A2-F05A-1F66-BF81C63C024E}"/>
              </a:ext>
            </a:extLst>
          </p:cNvPr>
          <p:cNvSpPr txBox="1"/>
          <p:nvPr/>
        </p:nvSpPr>
        <p:spPr>
          <a:xfrm>
            <a:off x="474191" y="1399161"/>
            <a:ext cx="11243620" cy="326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Academic Writing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Peer Read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：科学同行评审文章的首个公共数据集，包括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14,700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篇草稿文章和这些文章子集的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10,700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篇专家撰写的同行评审。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TOEFL11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：一个公开的语料库，收录了托福考试中非英语母语作家的作品，包含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1100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篇论文样本。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852E7F-4402-0294-8EEB-71C946AB3AD9}"/>
              </a:ext>
            </a:extLst>
          </p:cNvPr>
          <p:cNvSpPr txBox="1"/>
          <p:nvPr/>
        </p:nvSpPr>
        <p:spPr>
          <a:xfrm>
            <a:off x="474187" y="3622294"/>
            <a:ext cx="11243620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Story Generation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WritePrompts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：该数据集包含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30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万个人类编写的故事以及写作提示。这些数据来自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Reddit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的写作提示论坛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149907-F1C6-DFB0-67C9-16730F3CD90E}"/>
              </a:ext>
            </a:extLst>
          </p:cNvPr>
          <p:cNvSpPr txBox="1"/>
          <p:nvPr/>
        </p:nvSpPr>
        <p:spPr>
          <a:xfrm>
            <a:off x="474187" y="4931943"/>
            <a:ext cx="11243620" cy="1417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Web Text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Wiki-40B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：最初被设想为语言模型训练的多语言基准，该数据集包含来自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40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种语言的约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1950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万个维基百科页面的文本，总计约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400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亿个字符。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961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EFE8F-B70B-93D1-D4E0-E31F64C86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CD8CD14-8BD3-D92B-9299-135C2D595979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BE5883-4573-6C0F-9535-9D7F6AF9F202}"/>
              </a:ext>
            </a:extLst>
          </p:cNvPr>
          <p:cNvSpPr txBox="1"/>
          <p:nvPr/>
        </p:nvSpPr>
        <p:spPr>
          <a:xfrm>
            <a:off x="474190" y="9841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数据集常用构造方式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233365D-CD82-5B20-6855-F46249B85C11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BA436C2-525C-91BD-F718-F31C0BAA440E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53742EB2-4C27-57D4-8C97-7296B825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C9AABF-A103-DF60-42FD-ACF6C2441137}"/>
              </a:ext>
            </a:extLst>
          </p:cNvPr>
          <p:cNvSpPr txBox="1"/>
          <p:nvPr/>
        </p:nvSpPr>
        <p:spPr>
          <a:xfrm>
            <a:off x="474189" y="1445843"/>
            <a:ext cx="11243620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News Article Writing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Extreme Summarization (</a:t>
            </a: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XSum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)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：该数据集包含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BBC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文章以及简洁的一句话摘要。它包含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2010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年至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2017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年总共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22.5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万个样本，涵盖新闻、政治、体育、天气、商业、技术、科学、健康、家庭、教育、娱乐、艺术等各个领域。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43EDF38-D137-A077-30F9-3410F1E6C06A}"/>
              </a:ext>
            </a:extLst>
          </p:cNvPr>
          <p:cNvSpPr txBox="1"/>
          <p:nvPr/>
        </p:nvSpPr>
        <p:spPr>
          <a:xfrm>
            <a:off x="474189" y="3516318"/>
            <a:ext cx="11243620" cy="234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Opinion Statements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Yelp Reviews Dataset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：源自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2015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年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Yelp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数据集挑战赛，该数据集主要用于分类任务，例如根据评论预测用户评分和确定极性标签。它包含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150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万条评论文本样本。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IMDB Dataset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：作为用于二元情感分类的广泛电影评论数据集，包含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25k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训练样本和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25k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测试样本。</a:t>
            </a:r>
          </a:p>
        </p:txBody>
      </p:sp>
    </p:spTree>
    <p:extLst>
      <p:ext uri="{BB962C8B-B14F-4D97-AF65-F5344CB8AC3E}">
        <p14:creationId xmlns:p14="http://schemas.microsoft.com/office/powerpoint/2010/main" val="12381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A176-C566-CE7C-5FB7-76A828340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1A35F7-FC07-7E86-F68E-E1071EE70227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941232-9528-513A-DB2F-B7DF105436C9}"/>
              </a:ext>
            </a:extLst>
          </p:cNvPr>
          <p:cNvSpPr txBox="1"/>
          <p:nvPr/>
        </p:nvSpPr>
        <p:spPr>
          <a:xfrm>
            <a:off x="474190" y="9841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数据集常用构造方式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087ADE6-9EE9-93F9-D181-49E7938B0F25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90B0750-670F-EB6E-D356-97F8D72CB3F2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CC32CADC-0777-7565-9EC8-FB62EBE0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206828D-4EE3-FECD-0E73-D2A998156557}"/>
              </a:ext>
            </a:extLst>
          </p:cNvPr>
          <p:cNvSpPr txBox="1"/>
          <p:nvPr/>
        </p:nvSpPr>
        <p:spPr>
          <a:xfrm>
            <a:off x="474190" y="1515713"/>
            <a:ext cx="11243620" cy="419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Comprehension and Reasoning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Stanford Question and Answer Dataset (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SQuAD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)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：该阅读理解数据集包含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万个问答对，涵盖从音乐名人到抽象概念的主题。它从通过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PageRank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获取的前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10,000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篇英文维基百科文章中抽取样本。从这个集合中，随机选择了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536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篇文章，不包括短于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500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字的段落。众包贡献者根据这些专家提出问题，而其他人员则提供答案。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ROCStories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Corpora (ROC)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：旨在自然语言理解，该数据集任务为确定四句叙述的恰当结论。这是一个精选的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5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万个五句故事数据集，反映了日常生活的经历。除了其主要目的之外，它还可以支持故事生成等任务。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SciGen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HellaSwag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等等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569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500D1E-3DD7-CFCC-7936-B318EB76931F}"/>
              </a:ext>
            </a:extLst>
          </p:cNvPr>
          <p:cNvSpPr txBox="1"/>
          <p:nvPr/>
        </p:nvSpPr>
        <p:spPr>
          <a:xfrm>
            <a:off x="474190" y="9841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评价指标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4" name="图形 3" descr="正义天平">
            <a:extLst>
              <a:ext uri="{FF2B5EF4-FFF2-40B4-BE49-F238E27FC236}">
                <a16:creationId xmlns:a16="http://schemas.microsoft.com/office/drawing/2014/main" id="{1DF4660F-42D1-B1FB-C925-194497684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917" y="1030860"/>
            <a:ext cx="368300" cy="368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F773BE8-BB03-73EB-108C-E9C801781246}"/>
              </a:ext>
            </a:extLst>
          </p:cNvPr>
          <p:cNvSpPr txBox="1"/>
          <p:nvPr/>
        </p:nvSpPr>
        <p:spPr>
          <a:xfrm>
            <a:off x="545217" y="1645250"/>
            <a:ext cx="6388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Accuracy</a:t>
            </a:r>
            <a:r>
              <a:rPr lang="zh-CN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正确分类的文本占文本总数的比率。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3FE4320-1FC3-6A68-8FDE-CFE5DED38A34}"/>
              </a:ext>
            </a:extLst>
          </p:cNvPr>
          <p:cNvSpPr txBox="1"/>
          <p:nvPr/>
        </p:nvSpPr>
        <p:spPr>
          <a:xfrm>
            <a:off x="545216" y="2306322"/>
            <a:ext cx="7526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Recall</a:t>
            </a:r>
            <a:r>
              <a:rPr lang="zh-CN" alt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：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实际机器生成的文本被准确识别的比例。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3C3A34-A861-7399-66C2-20B643442505}"/>
              </a:ext>
            </a:extLst>
          </p:cNvPr>
          <p:cNvSpPr txBox="1"/>
          <p:nvPr/>
        </p:nvSpPr>
        <p:spPr>
          <a:xfrm>
            <a:off x="545216" y="2926297"/>
            <a:ext cx="11469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F1 Score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F1 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分数构成了精确率和召回率的调和平均值。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0FD093-385C-9F07-374F-D76FEA1ED4AA}"/>
              </a:ext>
            </a:extLst>
          </p:cNvPr>
          <p:cNvSpPr txBox="1"/>
          <p:nvPr/>
        </p:nvSpPr>
        <p:spPr>
          <a:xfrm>
            <a:off x="545216" y="3515477"/>
            <a:ext cx="7629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AUROC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：考虑不同分类阈值下的真阳性率和假阳性率，有利于评估不同阈值下的分类效果。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529A506-390E-D3F2-BF74-1BE142004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671" y="3515477"/>
            <a:ext cx="4109697" cy="308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03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Main Baselines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Watermark for Large Language Models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ICLM2023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6" name="图形 5" descr="工具">
            <a:extLst>
              <a:ext uri="{FF2B5EF4-FFF2-40B4-BE49-F238E27FC236}">
                <a16:creationId xmlns:a16="http://schemas.microsoft.com/office/drawing/2014/main" id="{3CEA161C-96AB-2D1B-6A63-399F261F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94" y="926961"/>
            <a:ext cx="368301" cy="3683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64D6FC7-8419-FE97-B0C2-F9ABB548DB7C}"/>
              </a:ext>
            </a:extLst>
          </p:cNvPr>
          <p:cNvSpPr txBox="1"/>
          <p:nvPr/>
        </p:nvSpPr>
        <p:spPr>
          <a:xfrm>
            <a:off x="545795" y="8802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Watermark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530CD4-16FC-F8D8-F6A5-8B5106E03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82"/>
          <a:stretch/>
        </p:blipFill>
        <p:spPr>
          <a:xfrm>
            <a:off x="6725228" y="1431666"/>
            <a:ext cx="4496954" cy="42188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FFE1E17-6DBF-6CE8-1D4D-53E028D7BB60}"/>
              </a:ext>
            </a:extLst>
          </p:cNvPr>
          <p:cNvSpPr txBox="1"/>
          <p:nvPr/>
        </p:nvSpPr>
        <p:spPr>
          <a:xfrm>
            <a:off x="545795" y="3652683"/>
            <a:ext cx="6388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计算统计量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Z-score</a:t>
            </a:r>
          </a:p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＞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判定文本由机器生成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987F9C-1A0F-8E02-0E10-0A4CECF72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74" y="2485874"/>
            <a:ext cx="3902092" cy="6776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8CA550C-43B5-DF45-39F7-29461929A86F}"/>
              </a:ext>
            </a:extLst>
          </p:cNvPr>
          <p:cNvSpPr txBox="1"/>
          <p:nvPr/>
        </p:nvSpPr>
        <p:spPr>
          <a:xfrm>
            <a:off x="628922" y="1600225"/>
            <a:ext cx="13453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Red List</a:t>
            </a:r>
            <a:endParaRPr lang="zh-CN" altLang="en-US" sz="2400" b="1" dirty="0">
              <a:solidFill>
                <a:srgbClr val="FF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072A68-189A-F6A1-EAAD-CE8B86E8DF25}"/>
              </a:ext>
            </a:extLst>
          </p:cNvPr>
          <p:cNvSpPr txBox="1"/>
          <p:nvPr/>
        </p:nvSpPr>
        <p:spPr>
          <a:xfrm>
            <a:off x="2400920" y="1600225"/>
            <a:ext cx="1844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Green List</a:t>
            </a:r>
            <a:endParaRPr lang="zh-CN" altLang="en-US" sz="2400" b="1" dirty="0">
              <a:solidFill>
                <a:srgbClr val="00B05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2EA133-08C7-31E5-376A-F54C495E9414}"/>
              </a:ext>
            </a:extLst>
          </p:cNvPr>
          <p:cNvSpPr txBox="1"/>
          <p:nvPr/>
        </p:nvSpPr>
        <p:spPr>
          <a:xfrm>
            <a:off x="4118883" y="1600225"/>
            <a:ext cx="335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δ</a:t>
            </a:r>
            <a:endParaRPr lang="zh-CN" altLang="en-US" sz="2400" b="1" dirty="0">
              <a:solidFill>
                <a:srgbClr val="00B05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90D9B49-EA5C-09D8-3DCC-22B5490D90F8}"/>
              </a:ext>
            </a:extLst>
          </p:cNvPr>
          <p:cNvCxnSpPr>
            <a:cxnSpLocks/>
          </p:cNvCxnSpPr>
          <p:nvPr/>
        </p:nvCxnSpPr>
        <p:spPr>
          <a:xfrm flipV="1">
            <a:off x="4551218" y="1662545"/>
            <a:ext cx="0" cy="3138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8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Main Baselines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0" y="6494918"/>
            <a:ext cx="6549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Zero-Shot Machine-Generated Text Detection using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ICML2023</a:t>
            </a:r>
          </a:p>
        </p:txBody>
      </p:sp>
      <p:pic>
        <p:nvPicPr>
          <p:cNvPr id="3" name="图形 2" descr="工具">
            <a:extLst>
              <a:ext uri="{FF2B5EF4-FFF2-40B4-BE49-F238E27FC236}">
                <a16:creationId xmlns:a16="http://schemas.microsoft.com/office/drawing/2014/main" id="{BD252467-5F2C-B7D0-DDEA-2C0EB321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94" y="926961"/>
            <a:ext cx="368301" cy="368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CBEB90-552D-5214-674C-16FE9FA3A6A8}"/>
              </a:ext>
            </a:extLst>
          </p:cNvPr>
          <p:cNvSpPr txBox="1"/>
          <p:nvPr/>
        </p:nvSpPr>
        <p:spPr>
          <a:xfrm>
            <a:off x="545795" y="8802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24DC57-2683-85E8-AB1E-994BD6D9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83" y="1420333"/>
            <a:ext cx="5194183" cy="24277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DB4D2F-8300-DF29-AE0C-1C229344D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217" y="2760843"/>
            <a:ext cx="4504150" cy="370091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9A40B48-5809-FAEA-17C8-0896DA3A7418}"/>
              </a:ext>
            </a:extLst>
          </p:cNvPr>
          <p:cNvSpPr txBox="1"/>
          <p:nvPr/>
        </p:nvSpPr>
        <p:spPr>
          <a:xfrm>
            <a:off x="5606686" y="1619070"/>
            <a:ext cx="5019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假设</a:t>
            </a: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从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采样的文本往往在模型对数概率函数的负曲率区域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7FC144-8259-8209-5783-64D0FF5B0278}"/>
              </a:ext>
            </a:extLst>
          </p:cNvPr>
          <p:cNvSpPr txBox="1"/>
          <p:nvPr/>
        </p:nvSpPr>
        <p:spPr>
          <a:xfrm>
            <a:off x="1746251" y="4823431"/>
            <a:ext cx="5282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用预训练模型进行</a:t>
            </a: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N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次文本扰动，最终计算与原文本对数概率的差值平均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0655B7F-2EAA-4473-8452-429F5585A19D}"/>
              </a:ext>
            </a:extLst>
          </p:cNvPr>
          <p:cNvSpPr txBox="1"/>
          <p:nvPr/>
        </p:nvSpPr>
        <p:spPr>
          <a:xfrm>
            <a:off x="5905501" y="2418184"/>
            <a:ext cx="3956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Log p(x) - Log p(x</a:t>
            </a:r>
            <a:r>
              <a:rPr lang="en-US" altLang="zh-CN" sz="1600" b="1" baseline="-25000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1</a:t>
            </a:r>
            <a:r>
              <a:rPr lang="en-US" altLang="zh-CN" sz="16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) = Log (p(x)/p(x</a:t>
            </a:r>
            <a:r>
              <a:rPr lang="en-US" altLang="zh-CN" sz="1600" b="1" baseline="-25000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1</a:t>
            </a:r>
            <a:r>
              <a:rPr lang="en-US" altLang="zh-CN" sz="16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)) &gt; 0 </a:t>
            </a:r>
            <a:endParaRPr lang="zh-CN" altLang="en-US" sz="16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389BED-554A-1207-FB5D-B480F0587D65}"/>
              </a:ext>
            </a:extLst>
          </p:cNvPr>
          <p:cNvSpPr txBox="1"/>
          <p:nvPr/>
        </p:nvSpPr>
        <p:spPr>
          <a:xfrm>
            <a:off x="2705720" y="910236"/>
            <a:ext cx="6362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Zero-shot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检测器代表（此类还有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Log-Rank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GLTR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等等）</a:t>
            </a:r>
          </a:p>
        </p:txBody>
      </p:sp>
    </p:spTree>
    <p:extLst>
      <p:ext uri="{BB962C8B-B14F-4D97-AF65-F5344CB8AC3E}">
        <p14:creationId xmlns:p14="http://schemas.microsoft.com/office/powerpoint/2010/main" val="606689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C4859D-D61F-3A3A-E295-8C7C440DDC0E}"/>
              </a:ext>
            </a:extLst>
          </p:cNvPr>
          <p:cNvSpPr txBox="1"/>
          <p:nvPr/>
        </p:nvSpPr>
        <p:spPr>
          <a:xfrm>
            <a:off x="5273675" y="171726"/>
            <a:ext cx="164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Roadmap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86B823-20A1-A2AB-C062-2C7B73E048D1}"/>
              </a:ext>
            </a:extLst>
          </p:cNvPr>
          <p:cNvSpPr txBox="1"/>
          <p:nvPr/>
        </p:nvSpPr>
        <p:spPr>
          <a:xfrm>
            <a:off x="558968" y="1625632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任务介绍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6A94B0-F986-6EEF-767C-01C8F1449B71}"/>
              </a:ext>
            </a:extLst>
          </p:cNvPr>
          <p:cNvSpPr txBox="1"/>
          <p:nvPr/>
        </p:nvSpPr>
        <p:spPr>
          <a:xfrm>
            <a:off x="3278387" y="1625630"/>
            <a:ext cx="119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必要性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8194A4-AEFD-834B-1542-E869F7C7669F}"/>
              </a:ext>
            </a:extLst>
          </p:cNvPr>
          <p:cNvSpPr txBox="1"/>
          <p:nvPr/>
        </p:nvSpPr>
        <p:spPr>
          <a:xfrm>
            <a:off x="5629549" y="1625634"/>
            <a:ext cx="119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可分性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EE9CEFF-96BE-80FF-487A-F0B93ECC5EAF}"/>
              </a:ext>
            </a:extLst>
          </p:cNvPr>
          <p:cNvSpPr/>
          <p:nvPr/>
        </p:nvSpPr>
        <p:spPr>
          <a:xfrm>
            <a:off x="7860207" y="2706867"/>
            <a:ext cx="3639433" cy="26523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634CE-903A-C3EA-B32B-C47175B4F684}"/>
              </a:ext>
            </a:extLst>
          </p:cNvPr>
          <p:cNvSpPr txBox="1"/>
          <p:nvPr/>
        </p:nvSpPr>
        <p:spPr>
          <a:xfrm>
            <a:off x="9121207" y="2989160"/>
            <a:ext cx="119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如何分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4ECCC69-564B-2993-AC16-010546354756}"/>
              </a:ext>
            </a:extLst>
          </p:cNvPr>
          <p:cNvSpPr/>
          <p:nvPr/>
        </p:nvSpPr>
        <p:spPr>
          <a:xfrm>
            <a:off x="8247766" y="3542543"/>
            <a:ext cx="1190099" cy="80539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FF3397-2BA0-ADEB-7658-3221740E9892}"/>
              </a:ext>
            </a:extLst>
          </p:cNvPr>
          <p:cNvSpPr txBox="1"/>
          <p:nvPr/>
        </p:nvSpPr>
        <p:spPr>
          <a:xfrm>
            <a:off x="8299072" y="3696948"/>
            <a:ext cx="1190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数据集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73CC0C5-F5B5-C88D-8D34-2143CFB7282B}"/>
              </a:ext>
            </a:extLst>
          </p:cNvPr>
          <p:cNvSpPr/>
          <p:nvPr/>
        </p:nvSpPr>
        <p:spPr>
          <a:xfrm>
            <a:off x="9873703" y="3542543"/>
            <a:ext cx="1190099" cy="80539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141B1C-030B-B0AD-1A2A-E99355C9BD89}"/>
              </a:ext>
            </a:extLst>
          </p:cNvPr>
          <p:cNvSpPr txBox="1"/>
          <p:nvPr/>
        </p:nvSpPr>
        <p:spPr>
          <a:xfrm>
            <a:off x="9925009" y="3760576"/>
            <a:ext cx="1465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评价指标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D7EC5A-1408-99FA-398F-8CC988382E2C}"/>
              </a:ext>
            </a:extLst>
          </p:cNvPr>
          <p:cNvSpPr txBox="1"/>
          <p:nvPr/>
        </p:nvSpPr>
        <p:spPr>
          <a:xfrm>
            <a:off x="8943070" y="4451176"/>
            <a:ext cx="1546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主流方法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6A00BA-E88B-9103-1966-42981BCE89B1}"/>
              </a:ext>
            </a:extLst>
          </p:cNvPr>
          <p:cNvSpPr txBox="1"/>
          <p:nvPr/>
        </p:nvSpPr>
        <p:spPr>
          <a:xfrm>
            <a:off x="4493277" y="4451175"/>
            <a:ext cx="1546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存在问题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E251BC-CFAA-AEBF-96BB-A568DD52372E}"/>
              </a:ext>
            </a:extLst>
          </p:cNvPr>
          <p:cNvSpPr txBox="1"/>
          <p:nvPr/>
        </p:nvSpPr>
        <p:spPr>
          <a:xfrm>
            <a:off x="3898227" y="4945858"/>
            <a:ext cx="3093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泛化性、鲁棒性等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6F7208-52D9-1EB4-1BA3-93243D834D8A}"/>
              </a:ext>
            </a:extLst>
          </p:cNvPr>
          <p:cNvSpPr txBox="1"/>
          <p:nvPr/>
        </p:nvSpPr>
        <p:spPr>
          <a:xfrm>
            <a:off x="1046258" y="4484193"/>
            <a:ext cx="1546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如何改善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394FF48-B3A4-9323-A4EB-99F95DAC60CA}"/>
              </a:ext>
            </a:extLst>
          </p:cNvPr>
          <p:cNvSpPr txBox="1"/>
          <p:nvPr/>
        </p:nvSpPr>
        <p:spPr>
          <a:xfrm>
            <a:off x="272735" y="4945858"/>
            <a:ext cx="3093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（最新论文方法分享）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9F578F1-D1AB-119E-A07B-B4FECC65B8B7}"/>
              </a:ext>
            </a:extLst>
          </p:cNvPr>
          <p:cNvSpPr/>
          <p:nvPr/>
        </p:nvSpPr>
        <p:spPr>
          <a:xfrm>
            <a:off x="2352212" y="1741049"/>
            <a:ext cx="599507" cy="2308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C779AA6B-A52A-30E1-B010-8C7E8B6315C3}"/>
              </a:ext>
            </a:extLst>
          </p:cNvPr>
          <p:cNvSpPr/>
          <p:nvPr/>
        </p:nvSpPr>
        <p:spPr>
          <a:xfrm>
            <a:off x="4666956" y="1741047"/>
            <a:ext cx="599507" cy="2308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EB727CC-65AF-B2EE-75E0-5395E019670F}"/>
              </a:ext>
            </a:extLst>
          </p:cNvPr>
          <p:cNvSpPr/>
          <p:nvPr/>
        </p:nvSpPr>
        <p:spPr>
          <a:xfrm rot="10800000">
            <a:off x="3273929" y="4599609"/>
            <a:ext cx="599507" cy="2308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EF1EA17A-EE55-DCF3-5C96-52E3B5270CF5}"/>
              </a:ext>
            </a:extLst>
          </p:cNvPr>
          <p:cNvSpPr/>
          <p:nvPr/>
        </p:nvSpPr>
        <p:spPr>
          <a:xfrm rot="10800000">
            <a:off x="6519894" y="4566590"/>
            <a:ext cx="599507" cy="23083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3" name="箭头: 圆角右 22">
            <a:extLst>
              <a:ext uri="{FF2B5EF4-FFF2-40B4-BE49-F238E27FC236}">
                <a16:creationId xmlns:a16="http://schemas.microsoft.com/office/drawing/2014/main" id="{C0FBC561-E242-B9E8-BBE2-E67BB1182537}"/>
              </a:ext>
            </a:extLst>
          </p:cNvPr>
          <p:cNvSpPr/>
          <p:nvPr/>
        </p:nvSpPr>
        <p:spPr>
          <a:xfrm rot="5400000">
            <a:off x="9099331" y="1700200"/>
            <a:ext cx="460663" cy="773187"/>
          </a:xfrm>
          <a:prstGeom prst="ben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320500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Main Baselines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3" name="图形 2" descr="工具">
            <a:extLst>
              <a:ext uri="{FF2B5EF4-FFF2-40B4-BE49-F238E27FC236}">
                <a16:creationId xmlns:a16="http://schemas.microsoft.com/office/drawing/2014/main" id="{BD252467-5F2C-B7D0-DDEA-2C0EB3213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94" y="926961"/>
            <a:ext cx="368301" cy="368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CBEB90-552D-5214-674C-16FE9FA3A6A8}"/>
              </a:ext>
            </a:extLst>
          </p:cNvPr>
          <p:cNvSpPr txBox="1"/>
          <p:nvPr/>
        </p:nvSpPr>
        <p:spPr>
          <a:xfrm>
            <a:off x="545795" y="880278"/>
            <a:ext cx="3710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Fine-tuning LM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207A73-9E92-DD61-635A-80CEC07513AE}"/>
              </a:ext>
            </a:extLst>
          </p:cNvPr>
          <p:cNvSpPr txBox="1"/>
          <p:nvPr/>
        </p:nvSpPr>
        <p:spPr>
          <a:xfrm>
            <a:off x="545795" y="1519836"/>
            <a:ext cx="63620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训练微调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PLM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完成文本分类任务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2EBC20-EE37-14C6-45FD-C9AE193C4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0" y="2261523"/>
            <a:ext cx="6477000" cy="3090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76F537-5353-F70A-1681-DAB2B15A0661}"/>
              </a:ext>
            </a:extLst>
          </p:cNvPr>
          <p:cNvSpPr txBox="1"/>
          <p:nvPr/>
        </p:nvSpPr>
        <p:spPr>
          <a:xfrm>
            <a:off x="5511800" y="5351744"/>
            <a:ext cx="736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EMNLP2021 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TURINGBENCH: A Benchmark Environment for Turing Test in the Age of Neural Text Generation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92D6C8-E08B-56CE-2C4E-30C8F1AD7E55}"/>
              </a:ext>
            </a:extLst>
          </p:cNvPr>
          <p:cNvSpPr txBox="1"/>
          <p:nvPr/>
        </p:nvSpPr>
        <p:spPr>
          <a:xfrm>
            <a:off x="545795" y="3601870"/>
            <a:ext cx="4699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许多研究证明，微调基于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transformer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的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PLM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对文本分类任务尤其有效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8073ADA-2ADC-8600-B37A-B42D3D85A942}"/>
              </a:ext>
            </a:extLst>
          </p:cNvPr>
          <p:cNvSpPr/>
          <p:nvPr/>
        </p:nvSpPr>
        <p:spPr>
          <a:xfrm>
            <a:off x="10280650" y="2261523"/>
            <a:ext cx="1028700" cy="3090221"/>
          </a:xfrm>
          <a:prstGeom prst="roundRect">
            <a:avLst>
              <a:gd name="adj" fmla="val 814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3C3B49-793A-7A13-BD9A-30E98E680F1B}"/>
              </a:ext>
            </a:extLst>
          </p:cNvPr>
          <p:cNvSpPr txBox="1"/>
          <p:nvPr/>
        </p:nvSpPr>
        <p:spPr>
          <a:xfrm>
            <a:off x="545795" y="4938055"/>
            <a:ext cx="4699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OpenAI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文本检测器</a:t>
            </a:r>
            <a:r>
              <a:rPr lang="en-US" altLang="zh-CN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基于</a:t>
            </a:r>
            <a:r>
              <a:rPr lang="en-US" altLang="zh-CN" sz="2000" b="1" dirty="0" err="1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RoBERTa</a:t>
            </a:r>
            <a:r>
              <a:rPr lang="zh-CN" alt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的微调</a:t>
            </a:r>
          </a:p>
        </p:txBody>
      </p:sp>
    </p:spTree>
    <p:extLst>
      <p:ext uri="{BB962C8B-B14F-4D97-AF65-F5344CB8AC3E}">
        <p14:creationId xmlns:p14="http://schemas.microsoft.com/office/powerpoint/2010/main" val="347942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603791" y="926164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Problem1</a:t>
            </a:r>
            <a:r>
              <a:rPr lang="zh-CN" altLang="en-US" sz="28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：泛化性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Deepfake Text Detection in the Wild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14" name="图形 13" descr="原子">
            <a:extLst>
              <a:ext uri="{FF2B5EF4-FFF2-40B4-BE49-F238E27FC236}">
                <a16:creationId xmlns:a16="http://schemas.microsoft.com/office/drawing/2014/main" id="{A28DB4BE-DC74-6A2A-5BF3-07D899711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1" y="959321"/>
            <a:ext cx="523220" cy="5232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A383E9-DF1B-3D01-694F-C6BF35A1DEDE}"/>
              </a:ext>
            </a:extLst>
          </p:cNvPr>
          <p:cNvSpPr txBox="1"/>
          <p:nvPr/>
        </p:nvSpPr>
        <p:spPr>
          <a:xfrm>
            <a:off x="3236686" y="203490"/>
            <a:ext cx="5718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Deepfake Text Detection in the Wild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391F5118-0B1E-CB54-C8A3-2C8BF5129E7E}"/>
              </a:ext>
            </a:extLst>
          </p:cNvPr>
          <p:cNvSpPr/>
          <p:nvPr/>
        </p:nvSpPr>
        <p:spPr>
          <a:xfrm>
            <a:off x="4078514" y="959321"/>
            <a:ext cx="2801257" cy="641379"/>
          </a:xfrm>
          <a:prstGeom prst="wedgeRoundRectCallout">
            <a:avLst>
              <a:gd name="adj1" fmla="val -38190"/>
              <a:gd name="adj2" fmla="val 69080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分布外的数据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是否会影响模型的检测性能？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6365B1-60DA-F5A8-0DEB-D34D46181887}"/>
              </a:ext>
            </a:extLst>
          </p:cNvPr>
          <p:cNvSpPr txBox="1"/>
          <p:nvPr/>
        </p:nvSpPr>
        <p:spPr>
          <a:xfrm>
            <a:off x="622611" y="2028278"/>
            <a:ext cx="7110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分布外数据的来源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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未见过的模型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/ 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未见过的文本领域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47A5043-DBC2-6EED-05E8-73DD2137990B}"/>
              </a:ext>
            </a:extLst>
          </p:cNvPr>
          <p:cNvSpPr txBox="1"/>
          <p:nvPr/>
        </p:nvSpPr>
        <p:spPr>
          <a:xfrm>
            <a:off x="539205" y="2677770"/>
            <a:ext cx="11596191" cy="187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模型：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OpenAI GPT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系列、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Meta 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LLaMA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系列、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GLM-130B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Google FLANT5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Facebook OPT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系列、</a:t>
            </a:r>
            <a:r>
              <a:rPr lang="fr-FR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BigScience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系列</a:t>
            </a:r>
            <a:r>
              <a:rPr lang="fr-FR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(T0-3B/T0-11B/BLOOM-7B1)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EleutherAI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(GPT-J-6B and GPT-NeoX-20B)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系列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文本领域：意见陈述（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CMV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Yelp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）、新闻撰写（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Xsum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TLDR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QA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ELI5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）、故事生成（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WP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ROC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）、常识推理（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HellaSwag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）、知识说明（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SQuAD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）、科学写作（</a:t>
            </a:r>
            <a:r>
              <a:rPr lang="en-US" altLang="zh-CN" sz="2000" b="1" dirty="0" err="1">
                <a:latin typeface="Cambria Math" panose="02040503050406030204" pitchFamily="18" charset="0"/>
                <a:ea typeface="楷体" panose="02010609060101010101" pitchFamily="49" charset="-122"/>
              </a:rPr>
              <a:t>SciGen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5417B-FD8A-ABF4-A913-3947399E7EC5}"/>
              </a:ext>
            </a:extLst>
          </p:cNvPr>
          <p:cNvSpPr txBox="1"/>
          <p:nvPr/>
        </p:nvSpPr>
        <p:spPr>
          <a:xfrm>
            <a:off x="5005925" y="5417786"/>
            <a:ext cx="2490703" cy="49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六组实验环境设置</a:t>
            </a:r>
            <a:endParaRPr lang="en-US" altLang="zh-CN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534EE669-E9F4-2C71-A034-C630D1377672}"/>
              </a:ext>
            </a:extLst>
          </p:cNvPr>
          <p:cNvSpPr/>
          <p:nvPr/>
        </p:nvSpPr>
        <p:spPr>
          <a:xfrm>
            <a:off x="5736770" y="4777094"/>
            <a:ext cx="718457" cy="62411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33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603791" y="926164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Problem1</a:t>
            </a:r>
            <a:r>
              <a:rPr lang="zh-CN" altLang="en-US" sz="28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：泛化性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Deepfake Text Detection in the Wild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14" name="图形 13" descr="原子">
            <a:extLst>
              <a:ext uri="{FF2B5EF4-FFF2-40B4-BE49-F238E27FC236}">
                <a16:creationId xmlns:a16="http://schemas.microsoft.com/office/drawing/2014/main" id="{A28DB4BE-DC74-6A2A-5BF3-07D899711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91" y="959321"/>
            <a:ext cx="523220" cy="5232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EA383E9-DF1B-3D01-694F-C6BF35A1DEDE}"/>
              </a:ext>
            </a:extLst>
          </p:cNvPr>
          <p:cNvSpPr txBox="1"/>
          <p:nvPr/>
        </p:nvSpPr>
        <p:spPr>
          <a:xfrm>
            <a:off x="3236686" y="203490"/>
            <a:ext cx="5718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Deepfake Text Detection in the Wild</a:t>
            </a: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391F5118-0B1E-CB54-C8A3-2C8BF5129E7E}"/>
              </a:ext>
            </a:extLst>
          </p:cNvPr>
          <p:cNvSpPr/>
          <p:nvPr/>
        </p:nvSpPr>
        <p:spPr>
          <a:xfrm>
            <a:off x="4078514" y="926164"/>
            <a:ext cx="2801257" cy="641379"/>
          </a:xfrm>
          <a:prstGeom prst="wedgeRoundRectCallout">
            <a:avLst>
              <a:gd name="adj1" fmla="val -38190"/>
              <a:gd name="adj2" fmla="val 69080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分布外的数据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是否会影响模型的检测性能？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114CEF-3BE4-A36F-57BD-C5F63F090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571" y="1090303"/>
            <a:ext cx="4865914" cy="5126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5975F1-E088-CAF4-7823-889CA71DAAA2}"/>
              </a:ext>
            </a:extLst>
          </p:cNvPr>
          <p:cNvSpPr txBox="1"/>
          <p:nvPr/>
        </p:nvSpPr>
        <p:spPr>
          <a:xfrm>
            <a:off x="361001" y="2621843"/>
            <a:ext cx="53085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分布外的数据</a:t>
            </a:r>
            <a:r>
              <a:rPr lang="zh-CN" altLang="en-US" sz="2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会显著影响利用数据微调预训练模型的检测性能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82DFBE-510F-3592-3A1F-1EDAAD7A9606}"/>
              </a:ext>
            </a:extLst>
          </p:cNvPr>
          <p:cNvSpPr txBox="1"/>
          <p:nvPr/>
        </p:nvSpPr>
        <p:spPr>
          <a:xfrm>
            <a:off x="564046" y="4748409"/>
            <a:ext cx="53085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数据集训练数据更全面？</a:t>
            </a:r>
            <a:endParaRPr lang="en-US" altLang="zh-C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模型能够在有限数据下学到更本质的分类特征？</a:t>
            </a:r>
            <a:endParaRPr lang="en-US" altLang="zh-C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推出更为有效的</a:t>
            </a:r>
            <a:r>
              <a:rPr lang="en-US" altLang="zh-CN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Zero-shot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分类器？</a:t>
            </a: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BEAD0C25-9204-9EAF-BB29-B77B2131EEC7}"/>
              </a:ext>
            </a:extLst>
          </p:cNvPr>
          <p:cNvSpPr/>
          <p:nvPr/>
        </p:nvSpPr>
        <p:spPr>
          <a:xfrm>
            <a:off x="2848386" y="3751550"/>
            <a:ext cx="497157" cy="89445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1FE1A8-D5A7-83A0-8360-9BEAEE63495A}"/>
              </a:ext>
            </a:extLst>
          </p:cNvPr>
          <p:cNvSpPr txBox="1"/>
          <p:nvPr/>
        </p:nvSpPr>
        <p:spPr>
          <a:xfrm>
            <a:off x="3096964" y="3845131"/>
            <a:ext cx="1765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解决思路</a:t>
            </a:r>
            <a:endParaRPr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21FEB77-51A7-C8FE-3BC0-F78F3EA925CC}"/>
              </a:ext>
            </a:extLst>
          </p:cNvPr>
          <p:cNvSpPr/>
          <p:nvPr/>
        </p:nvSpPr>
        <p:spPr>
          <a:xfrm>
            <a:off x="8229600" y="5094514"/>
            <a:ext cx="3483429" cy="1886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41E80C6-F8F9-238F-FAE7-BDD1D5A08ECD}"/>
              </a:ext>
            </a:extLst>
          </p:cNvPr>
          <p:cNvSpPr/>
          <p:nvPr/>
        </p:nvSpPr>
        <p:spPr>
          <a:xfrm>
            <a:off x="8229600" y="5834743"/>
            <a:ext cx="3483429" cy="12337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0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725848" y="193193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Efficient Zero-Shot Detection of Machine-Generated Text via Conditional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ICLR2024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BB02FC-C19D-86CC-5B40-D3BFC3EF200F}"/>
              </a:ext>
            </a:extLst>
          </p:cNvPr>
          <p:cNvSpPr txBox="1"/>
          <p:nvPr/>
        </p:nvSpPr>
        <p:spPr>
          <a:xfrm>
            <a:off x="603791" y="926164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灯泡和齿轮">
            <a:extLst>
              <a:ext uri="{FF2B5EF4-FFF2-40B4-BE49-F238E27FC236}">
                <a16:creationId xmlns:a16="http://schemas.microsoft.com/office/drawing/2014/main" id="{2EEA2880-E008-27C2-932F-71F453C4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57" y="961427"/>
            <a:ext cx="452693" cy="45269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4933559-0685-F876-EF3F-D14CE9C10247}"/>
              </a:ext>
            </a:extLst>
          </p:cNvPr>
          <p:cNvSpPr txBox="1"/>
          <p:nvPr/>
        </p:nvSpPr>
        <p:spPr>
          <a:xfrm>
            <a:off x="-139742" y="1560830"/>
            <a:ext cx="5308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具备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高计算成本</a:t>
            </a:r>
          </a:p>
        </p:txBody>
      </p:sp>
      <p:pic>
        <p:nvPicPr>
          <p:cNvPr id="11" name="图形 10" descr="灯泡和齿轮">
            <a:extLst>
              <a:ext uri="{FF2B5EF4-FFF2-40B4-BE49-F238E27FC236}">
                <a16:creationId xmlns:a16="http://schemas.microsoft.com/office/drawing/2014/main" id="{735731C2-7DCA-027E-4925-D2FDFB817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57" y="2311256"/>
            <a:ext cx="452693" cy="4526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5D8893-55BE-050A-4357-1885EEB26F02}"/>
              </a:ext>
            </a:extLst>
          </p:cNvPr>
          <p:cNvSpPr txBox="1"/>
          <p:nvPr/>
        </p:nvSpPr>
        <p:spPr>
          <a:xfrm>
            <a:off x="603791" y="2240729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楷体" panose="02010609060101010101" pitchFamily="49" charset="-122"/>
              </a:rPr>
              <a:t>Contribution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36FBD-4256-1CBF-7DFE-9A434E496F77}"/>
              </a:ext>
            </a:extLst>
          </p:cNvPr>
          <p:cNvSpPr txBox="1"/>
          <p:nvPr/>
        </p:nvSpPr>
        <p:spPr>
          <a:xfrm>
            <a:off x="663150" y="3023699"/>
            <a:ext cx="6618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提出一个新的统计量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条件概率曲率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用于分类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75F194-6F36-B72D-F982-1351389C5C2E}"/>
              </a:ext>
            </a:extLst>
          </p:cNvPr>
          <p:cNvSpPr txBox="1"/>
          <p:nvPr/>
        </p:nvSpPr>
        <p:spPr>
          <a:xfrm>
            <a:off x="525264" y="3572507"/>
            <a:ext cx="66185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改变采样方式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一次采样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完成所有文本扰动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B8E3FA-9B6A-AC0D-D8CF-FED91AD01D0B}"/>
              </a:ext>
            </a:extLst>
          </p:cNvPr>
          <p:cNvSpPr txBox="1"/>
          <p:nvPr/>
        </p:nvSpPr>
        <p:spPr>
          <a:xfrm>
            <a:off x="525263" y="4183391"/>
            <a:ext cx="7486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所有样本与原始文本同时输入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一次打分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完成计算</a:t>
            </a:r>
          </a:p>
        </p:txBody>
      </p:sp>
    </p:spTree>
    <p:extLst>
      <p:ext uri="{BB962C8B-B14F-4D97-AF65-F5344CB8AC3E}">
        <p14:creationId xmlns:p14="http://schemas.microsoft.com/office/powerpoint/2010/main" val="221848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725848" y="193193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Efficient Zero-Shot Detection of Machine-Generated Text via Conditional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ICLR2024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放大镜">
            <a:extLst>
              <a:ext uri="{FF2B5EF4-FFF2-40B4-BE49-F238E27FC236}">
                <a16:creationId xmlns:a16="http://schemas.microsoft.com/office/drawing/2014/main" id="{2C1C97CE-3C3C-8F6F-0ED0-C5A9D6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3" y="827561"/>
            <a:ext cx="402771" cy="40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A4CFB-E2F5-21A6-1265-47F153D91D43}"/>
              </a:ext>
            </a:extLst>
          </p:cNvPr>
          <p:cNvSpPr txBox="1"/>
          <p:nvPr/>
        </p:nvSpPr>
        <p:spPr>
          <a:xfrm>
            <a:off x="736944" y="767336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采样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80CC0F-4B44-D72C-6014-8397FEA2FDDB}"/>
              </a:ext>
            </a:extLst>
          </p:cNvPr>
          <p:cNvSpPr txBox="1"/>
          <p:nvPr/>
        </p:nvSpPr>
        <p:spPr>
          <a:xfrm>
            <a:off x="535558" y="1404882"/>
            <a:ext cx="106217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每个样本与原始文本只相差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个</a:t>
            </a:r>
            <a:r>
              <a:rPr lang="en-US" altLang="zh-CN" sz="24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token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，在所有不同的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token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位置完成多次采样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241415B-BCD4-D31E-4E3A-C4BB1C321F93}"/>
              </a:ext>
            </a:extLst>
          </p:cNvPr>
          <p:cNvSpPr txBox="1"/>
          <p:nvPr/>
        </p:nvSpPr>
        <p:spPr>
          <a:xfrm>
            <a:off x="736944" y="2077482"/>
            <a:ext cx="863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Samples=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torch.distributions.categorical.Categorical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(logits=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lprobs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).sample([10000])</a:t>
            </a:r>
            <a:endParaRPr lang="zh-CN" altLang="en-US" dirty="0">
              <a:latin typeface="Cambria Math" panose="02040503050406030204" pitchFamily="18" charset="0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3E588EA2-75EF-D705-CE37-BBE04F7FE02A}"/>
              </a:ext>
            </a:extLst>
          </p:cNvPr>
          <p:cNvSpPr/>
          <p:nvPr/>
        </p:nvSpPr>
        <p:spPr>
          <a:xfrm>
            <a:off x="1563757" y="4060565"/>
            <a:ext cx="2484940" cy="682154"/>
          </a:xfrm>
          <a:prstGeom prst="wedgeRoundRectCallout">
            <a:avLst>
              <a:gd name="adj1" fmla="val -41276"/>
              <a:gd name="adj2" fmla="val 837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apple a day,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Keep doctors away.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44F2A615-65AE-B83E-05B5-42B135DEDD59}"/>
              </a:ext>
            </a:extLst>
          </p:cNvPr>
          <p:cNvSpPr/>
          <p:nvPr/>
        </p:nvSpPr>
        <p:spPr>
          <a:xfrm>
            <a:off x="7693045" y="2868683"/>
            <a:ext cx="2484940" cy="682154"/>
          </a:xfrm>
          <a:prstGeom prst="wedgeRoundRectCallout">
            <a:avLst>
              <a:gd name="adj1" fmla="val -41276"/>
              <a:gd name="adj2" fmla="val 837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apple a day,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Keep doctors away.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CD349598-E9DD-9404-B9BF-9B52DE7EBEBC}"/>
              </a:ext>
            </a:extLst>
          </p:cNvPr>
          <p:cNvSpPr/>
          <p:nvPr/>
        </p:nvSpPr>
        <p:spPr>
          <a:xfrm>
            <a:off x="7693045" y="4060565"/>
            <a:ext cx="2484940" cy="682154"/>
          </a:xfrm>
          <a:prstGeom prst="wedgeRoundRectCallout">
            <a:avLst>
              <a:gd name="adj1" fmla="val -41276"/>
              <a:gd name="adj2" fmla="val 837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</a:t>
            </a:r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orange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 day,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Keep doctors away.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4FA8F45D-1615-397D-00EF-D87729DBD3BD}"/>
              </a:ext>
            </a:extLst>
          </p:cNvPr>
          <p:cNvSpPr/>
          <p:nvPr/>
        </p:nvSpPr>
        <p:spPr>
          <a:xfrm>
            <a:off x="7714817" y="5338660"/>
            <a:ext cx="2484940" cy="682154"/>
          </a:xfrm>
          <a:prstGeom prst="wedgeRoundRectCallout">
            <a:avLst>
              <a:gd name="adj1" fmla="val -41276"/>
              <a:gd name="adj2" fmla="val 837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 apple a </a:t>
            </a:r>
            <a:r>
              <a:rPr lang="en-US" altLang="zh-CN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week</a:t>
            </a:r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</a:t>
            </a:r>
            <a:r>
              <a:rPr lang="zh-CN" altLang="en-US" dirty="0">
                <a:solidFill>
                  <a:schemeClr val="tx1"/>
                </a:solidFill>
                <a:latin typeface="Cambria Math" panose="02040503050406030204" pitchFamily="18" charset="0"/>
              </a:rPr>
              <a:t> </a:t>
            </a:r>
            <a:endParaRPr lang="en-US" altLang="zh-CN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Keep doctors away.</a:t>
            </a:r>
            <a:endParaRPr lang="zh-CN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96503B4-1E86-A4EC-E0FB-0E169E926697}"/>
              </a:ext>
            </a:extLst>
          </p:cNvPr>
          <p:cNvSpPr/>
          <p:nvPr/>
        </p:nvSpPr>
        <p:spPr>
          <a:xfrm>
            <a:off x="4928704" y="4084220"/>
            <a:ext cx="1884333" cy="68215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GPT3</a:t>
            </a:r>
            <a:endParaRPr lang="zh-CN" altLang="en-US" sz="24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F4BE3E8-28A0-C1F9-2F0E-328BA8D72F5F}"/>
              </a:ext>
            </a:extLst>
          </p:cNvPr>
          <p:cNvCxnSpPr/>
          <p:nvPr/>
        </p:nvCxnSpPr>
        <p:spPr>
          <a:xfrm>
            <a:off x="4332013" y="4425297"/>
            <a:ext cx="4136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F2BF2DC-B662-A738-FF65-5F3B47BD1658}"/>
              </a:ext>
            </a:extLst>
          </p:cNvPr>
          <p:cNvCxnSpPr>
            <a:cxnSpLocks/>
          </p:cNvCxnSpPr>
          <p:nvPr/>
        </p:nvCxnSpPr>
        <p:spPr>
          <a:xfrm>
            <a:off x="6975200" y="4401642"/>
            <a:ext cx="5143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170ED285-7FA6-AA95-765B-A21A03E36635}"/>
              </a:ext>
            </a:extLst>
          </p:cNvPr>
          <p:cNvSpPr txBox="1"/>
          <p:nvPr/>
        </p:nvSpPr>
        <p:spPr>
          <a:xfrm>
            <a:off x="6869540" y="4077286"/>
            <a:ext cx="767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sample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995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725848" y="193193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Efficient Zero-Shot Detection of Machine-Generated Text via Conditional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ICLR2024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放大镜">
            <a:extLst>
              <a:ext uri="{FF2B5EF4-FFF2-40B4-BE49-F238E27FC236}">
                <a16:creationId xmlns:a16="http://schemas.microsoft.com/office/drawing/2014/main" id="{2C1C97CE-3C3C-8F6F-0ED0-C5A9D6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3" y="827561"/>
            <a:ext cx="402771" cy="40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A4CFB-E2F5-21A6-1265-47F153D91D43}"/>
              </a:ext>
            </a:extLst>
          </p:cNvPr>
          <p:cNvSpPr txBox="1"/>
          <p:nvPr/>
        </p:nvSpPr>
        <p:spPr>
          <a:xfrm>
            <a:off x="736944" y="767336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条件概率曲率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7ACADD-BD5D-76A1-0FC9-D60D61032B45}"/>
              </a:ext>
            </a:extLst>
          </p:cNvPr>
          <p:cNvSpPr txBox="1"/>
          <p:nvPr/>
        </p:nvSpPr>
        <p:spPr>
          <a:xfrm>
            <a:off x="736944" y="1650484"/>
            <a:ext cx="1409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条件概率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9A6076-93A5-0792-2FF5-2F1F203E8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5" r="-821"/>
          <a:stretch/>
        </p:blipFill>
        <p:spPr>
          <a:xfrm>
            <a:off x="2078037" y="1514553"/>
            <a:ext cx="2443163" cy="6451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14F8BD-A2CF-6DAB-B145-98318FE34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2" y="4304619"/>
            <a:ext cx="8188931" cy="20179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C0D9D45-8659-8B29-16B2-5F30C89AF51A}"/>
              </a:ext>
            </a:extLst>
          </p:cNvPr>
          <p:cNvSpPr txBox="1"/>
          <p:nvPr/>
        </p:nvSpPr>
        <p:spPr>
          <a:xfrm>
            <a:off x="736944" y="2470310"/>
            <a:ext cx="18665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条件概率曲率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3D824D9-D57B-CC2B-66E5-4AA32565DF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39" t="15900" r="790" b="10961"/>
          <a:stretch/>
        </p:blipFill>
        <p:spPr>
          <a:xfrm>
            <a:off x="2717800" y="2310815"/>
            <a:ext cx="3206750" cy="6216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0FDB9F-88B9-ECBC-6C4B-B69BA2CF0E39}"/>
              </a:ext>
            </a:extLst>
          </p:cNvPr>
          <p:cNvSpPr txBox="1"/>
          <p:nvPr/>
        </p:nvSpPr>
        <p:spPr>
          <a:xfrm>
            <a:off x="736944" y="3242239"/>
            <a:ext cx="11290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假设：人类和机器在文本生成过程中倾向于选择不同的词汇，人类的选择比较多样，而</a:t>
            </a:r>
            <a:r>
              <a:rPr lang="zh-CN" altLang="en-US" sz="24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机器更倾向于选择具有更高模型概率的词汇。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E6B-DC81-77CC-7BB5-93F3D05D363F}"/>
              </a:ext>
            </a:extLst>
          </p:cNvPr>
          <p:cNvSpPr txBox="1"/>
          <p:nvPr/>
        </p:nvSpPr>
        <p:spPr>
          <a:xfrm>
            <a:off x="6749449" y="1109925"/>
            <a:ext cx="4828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反映的是人类的集体写作行为，而非个体的写作行为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B57B1457-6FB9-C616-9238-277DE824A32C}"/>
              </a:ext>
            </a:extLst>
          </p:cNvPr>
          <p:cNvSpPr/>
          <p:nvPr/>
        </p:nvSpPr>
        <p:spPr>
          <a:xfrm>
            <a:off x="9044924" y="2056398"/>
            <a:ext cx="319314" cy="95445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805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725848" y="193193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Efficient Zero-Shot Detection of Machine-Generated Text via Conditional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ICLR2024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放大镜">
            <a:extLst>
              <a:ext uri="{FF2B5EF4-FFF2-40B4-BE49-F238E27FC236}">
                <a16:creationId xmlns:a16="http://schemas.microsoft.com/office/drawing/2014/main" id="{2C1C97CE-3C3C-8F6F-0ED0-C5A9D6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3" y="827561"/>
            <a:ext cx="402771" cy="40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A4CFB-E2F5-21A6-1265-47F153D91D43}"/>
              </a:ext>
            </a:extLst>
          </p:cNvPr>
          <p:cNvSpPr txBox="1"/>
          <p:nvPr/>
        </p:nvSpPr>
        <p:spPr>
          <a:xfrm>
            <a:off x="736944" y="767336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打分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C45D60-33A0-481D-6345-E4931ECFA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50" y="2591602"/>
            <a:ext cx="8477250" cy="36367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7B47F01-1503-AEAE-C80C-A87E5274335B}"/>
              </a:ext>
            </a:extLst>
          </p:cNvPr>
          <p:cNvSpPr txBox="1"/>
          <p:nvPr/>
        </p:nvSpPr>
        <p:spPr>
          <a:xfrm>
            <a:off x="736944" y="1479413"/>
            <a:ext cx="10254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单次调用模型前向传递可完成所有条件概率计算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4A5692-39C2-82C1-7CE8-1A7714CF6F2C}"/>
              </a:ext>
            </a:extLst>
          </p:cNvPr>
          <p:cNvSpPr txBox="1"/>
          <p:nvPr/>
        </p:nvSpPr>
        <p:spPr>
          <a:xfrm>
            <a:off x="736944" y="2129937"/>
            <a:ext cx="7607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平衡实践中的假阳性率和真阳性率选择阈值 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ϵ 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937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4725848" y="193193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5E01363-DC0D-F386-5009-F08D5BBEB7D6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Fast-</a:t>
            </a:r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Efficient Zero-Shot Detection of Machine-Generated Text via Conditional Probability Curvature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ICLR2024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放大镜">
            <a:extLst>
              <a:ext uri="{FF2B5EF4-FFF2-40B4-BE49-F238E27FC236}">
                <a16:creationId xmlns:a16="http://schemas.microsoft.com/office/drawing/2014/main" id="{2C1C97CE-3C3C-8F6F-0ED0-C5A9D6D7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173" y="827561"/>
            <a:ext cx="402771" cy="402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ACA4CFB-E2F5-21A6-1265-47F153D91D43}"/>
              </a:ext>
            </a:extLst>
          </p:cNvPr>
          <p:cNvSpPr txBox="1"/>
          <p:nvPr/>
        </p:nvSpPr>
        <p:spPr>
          <a:xfrm>
            <a:off x="736944" y="767336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12C660-5824-F8E1-7EF6-B06FF860A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45" y="2103947"/>
            <a:ext cx="8974137" cy="15784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5EFE72-5A24-6EDB-A9A1-9D293B213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45" y="3878976"/>
            <a:ext cx="9238906" cy="205486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A9D8DB-1483-76CE-7575-843E92021BBC}"/>
              </a:ext>
            </a:extLst>
          </p:cNvPr>
          <p:cNvSpPr txBox="1"/>
          <p:nvPr/>
        </p:nvSpPr>
        <p:spPr>
          <a:xfrm>
            <a:off x="736944" y="1510512"/>
            <a:ext cx="709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速度上提升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340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倍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，在检测准确率上相对提升约</a:t>
            </a:r>
            <a:r>
              <a:rPr lang="en-US" altLang="zh-CN" sz="2400" b="1" i="0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75%</a:t>
            </a:r>
            <a:endParaRPr lang="zh-CN" altLang="en-US" sz="2400" b="1" dirty="0">
              <a:solidFill>
                <a:srgbClr val="FF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713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B0B1193-31C9-F751-5315-BBBE4A1BACA1}"/>
              </a:ext>
            </a:extLst>
          </p:cNvPr>
          <p:cNvSpPr txBox="1"/>
          <p:nvPr/>
        </p:nvSpPr>
        <p:spPr>
          <a:xfrm>
            <a:off x="660941" y="265764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Problem2</a:t>
            </a:r>
            <a:r>
              <a:rPr lang="zh-CN" altLang="en-US" sz="2800" b="1" dirty="0">
                <a:latin typeface="Cambria Math" panose="02040503050406030204" pitchFamily="18" charset="0"/>
                <a:ea typeface="楷体" panose="02010609060101010101" pitchFamily="49" charset="-122"/>
              </a:rPr>
              <a:t>：鲁棒性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形 13" descr="原子">
            <a:extLst>
              <a:ext uri="{FF2B5EF4-FFF2-40B4-BE49-F238E27FC236}">
                <a16:creationId xmlns:a16="http://schemas.microsoft.com/office/drawing/2014/main" id="{A28DB4BE-DC74-6A2A-5BF3-07D899711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41" y="298921"/>
            <a:ext cx="523220" cy="523220"/>
          </a:xfrm>
          <a:prstGeom prst="rect">
            <a:avLst/>
          </a:prstGeom>
        </p:spPr>
      </p:pic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391F5118-0B1E-CB54-C8A3-2C8BF5129E7E}"/>
              </a:ext>
            </a:extLst>
          </p:cNvPr>
          <p:cNvSpPr/>
          <p:nvPr/>
        </p:nvSpPr>
        <p:spPr>
          <a:xfrm>
            <a:off x="3754664" y="684864"/>
            <a:ext cx="2801257" cy="641379"/>
          </a:xfrm>
          <a:prstGeom prst="wedgeRoundRectCallout">
            <a:avLst>
              <a:gd name="adj1" fmla="val -38190"/>
              <a:gd name="adj2" fmla="val 69080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文本扰动</a:t>
            </a:r>
            <a:r>
              <a:rPr lang="zh-CN" altLang="en-US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是否会影响模型的检测性能？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13CE4-01BE-D698-9032-7663F6FCB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61" y="1647227"/>
            <a:ext cx="5112168" cy="388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MGTBench</a:t>
            </a: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: Benchmarking Machine-Generated Text Detection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28A61A4-18F3-5BE1-9288-DC736207C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50" y="1359400"/>
            <a:ext cx="5600700" cy="1689445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19A1F67D-5FA9-CA14-531E-90CA2CB8B4D3}"/>
              </a:ext>
            </a:extLst>
          </p:cNvPr>
          <p:cNvSpPr/>
          <p:nvPr/>
        </p:nvSpPr>
        <p:spPr>
          <a:xfrm>
            <a:off x="9063974" y="3470557"/>
            <a:ext cx="518176" cy="67719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5344A4-2A51-FF4E-6E89-6E5DDE19DDC2}"/>
              </a:ext>
            </a:extLst>
          </p:cNvPr>
          <p:cNvSpPr txBox="1"/>
          <p:nvPr/>
        </p:nvSpPr>
        <p:spPr>
          <a:xfrm>
            <a:off x="6766978" y="4569467"/>
            <a:ext cx="51121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微调预训练模型针对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字符级文本扰动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具备一定鲁棒性</a:t>
            </a:r>
            <a:endParaRPr lang="zh-CN" altLang="en-US" sz="2400" b="1" dirty="0"/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79E66211-C017-310B-1295-C72801CC4DC9}"/>
              </a:ext>
            </a:extLst>
          </p:cNvPr>
          <p:cNvSpPr/>
          <p:nvPr/>
        </p:nvSpPr>
        <p:spPr>
          <a:xfrm>
            <a:off x="9063974" y="5322066"/>
            <a:ext cx="1828800" cy="881915"/>
          </a:xfrm>
          <a:prstGeom prst="cloudCallout">
            <a:avLst>
              <a:gd name="adj1" fmla="val 67911"/>
              <a:gd name="adj2" fmla="val 5480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8560D1-77B3-B37D-209E-64B8B75F3007}"/>
              </a:ext>
            </a:extLst>
          </p:cNvPr>
          <p:cNvSpPr txBox="1"/>
          <p:nvPr/>
        </p:nvSpPr>
        <p:spPr>
          <a:xfrm>
            <a:off x="9308449" y="5534652"/>
            <a:ext cx="133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转述有效吗？</a:t>
            </a:r>
          </a:p>
        </p:txBody>
      </p:sp>
    </p:spTree>
    <p:extLst>
      <p:ext uri="{BB962C8B-B14F-4D97-AF65-F5344CB8AC3E}">
        <p14:creationId xmlns:p14="http://schemas.microsoft.com/office/powerpoint/2010/main" val="187947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1327978" y="272384"/>
            <a:ext cx="953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3EB2BE-ABFD-2C40-2F4A-A947D9253834}"/>
              </a:ext>
            </a:extLst>
          </p:cNvPr>
          <p:cNvSpPr txBox="1"/>
          <p:nvPr/>
        </p:nvSpPr>
        <p:spPr>
          <a:xfrm>
            <a:off x="30801" y="1587652"/>
            <a:ext cx="8293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目前现有的检测算法针对转述攻击的鲁棒性如何？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形 11" descr="发送">
            <a:extLst>
              <a:ext uri="{FF2B5EF4-FFF2-40B4-BE49-F238E27FC236}">
                <a16:creationId xmlns:a16="http://schemas.microsoft.com/office/drawing/2014/main" id="{96DA5023-F87D-B47E-E1B2-4BA533CA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2172624"/>
            <a:ext cx="443670" cy="443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181706-F05E-C779-8CDF-9CA93B70C564}"/>
              </a:ext>
            </a:extLst>
          </p:cNvPr>
          <p:cNvSpPr txBox="1"/>
          <p:nvPr/>
        </p:nvSpPr>
        <p:spPr>
          <a:xfrm>
            <a:off x="737772" y="2132849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7817F-E73D-BD30-D4AC-BADB3E593120}"/>
              </a:ext>
            </a:extLst>
          </p:cNvPr>
          <p:cNvSpPr txBox="1"/>
          <p:nvPr/>
        </p:nvSpPr>
        <p:spPr>
          <a:xfrm>
            <a:off x="2426044" y="2152421"/>
            <a:ext cx="709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Step1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：训练一个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转述器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DIPPER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BC47093-B1F6-E178-E15E-05C11E0CC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350" y="3015939"/>
            <a:ext cx="8712200" cy="30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5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C4859D-D61F-3A3A-E295-8C7C440DDC0E}"/>
              </a:ext>
            </a:extLst>
          </p:cNvPr>
          <p:cNvSpPr txBox="1"/>
          <p:nvPr/>
        </p:nvSpPr>
        <p:spPr>
          <a:xfrm>
            <a:off x="5094240" y="142603"/>
            <a:ext cx="200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单级齿轮">
            <a:extLst>
              <a:ext uri="{FF2B5EF4-FFF2-40B4-BE49-F238E27FC236}">
                <a16:creationId xmlns:a16="http://schemas.microsoft.com/office/drawing/2014/main" id="{1B2ADA0B-81C5-A367-F0E9-7E00E2870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060450"/>
            <a:ext cx="368300" cy="36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A9D73E5-03DC-1584-E6B6-4618CEB9E619}"/>
              </a:ext>
            </a:extLst>
          </p:cNvPr>
          <p:cNvSpPr txBox="1"/>
          <p:nvPr/>
        </p:nvSpPr>
        <p:spPr>
          <a:xfrm>
            <a:off x="431800" y="984179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任务介绍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7A81127-F50F-8F21-A88C-B136DE21A9E1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28F8D2-BDD5-5626-A894-50B16A10755C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AF56CD-EF4C-E02D-3974-504544B47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38702"/>
            <a:ext cx="8434443" cy="28904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CF4622-4C1C-D074-EF09-73749CF753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131" b="385"/>
          <a:stretch/>
        </p:blipFill>
        <p:spPr>
          <a:xfrm>
            <a:off x="8755614" y="2292388"/>
            <a:ext cx="2725859" cy="30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1327978" y="272384"/>
            <a:ext cx="953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7817F-E73D-BD30-D4AC-BADB3E593120}"/>
              </a:ext>
            </a:extLst>
          </p:cNvPr>
          <p:cNvSpPr txBox="1"/>
          <p:nvPr/>
        </p:nvSpPr>
        <p:spPr>
          <a:xfrm>
            <a:off x="2286344" y="1060450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Step2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利用</a:t>
            </a:r>
            <a:r>
              <a:rPr lang="en-US" altLang="zh-CN" sz="2400" b="1" i="0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DIPPER</a:t>
            </a:r>
            <a:r>
              <a:rPr lang="zh-CN" altLang="en-US" sz="2400" b="1" i="0" dirty="0"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进行转述攻击，探究目前检测算法的鲁棒性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B97E8C-0C43-838C-C517-DB0BD5607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49" y="3598368"/>
            <a:ext cx="10147300" cy="24134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7F40CA-FBE6-206C-8118-1037F75B7DC4}"/>
              </a:ext>
            </a:extLst>
          </p:cNvPr>
          <p:cNvSpPr txBox="1"/>
          <p:nvPr/>
        </p:nvSpPr>
        <p:spPr>
          <a:xfrm>
            <a:off x="704848" y="1608652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目标模型：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GPT2-XL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OPT-13B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GPT3.5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text-davinci-003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735814-3F1E-8439-48DF-FE4BE3EFE91E}"/>
              </a:ext>
            </a:extLst>
          </p:cNvPr>
          <p:cNvSpPr txBox="1"/>
          <p:nvPr/>
        </p:nvSpPr>
        <p:spPr>
          <a:xfrm>
            <a:off x="704848" y="2170295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数据构建：</a:t>
            </a:r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WikiText-103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784FDF-C2AB-2827-6923-33B29F1D6E4A}"/>
              </a:ext>
            </a:extLst>
          </p:cNvPr>
          <p:cNvSpPr txBox="1"/>
          <p:nvPr/>
        </p:nvSpPr>
        <p:spPr>
          <a:xfrm>
            <a:off x="4489448" y="2471261"/>
            <a:ext cx="60579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利用数据集中</a:t>
            </a:r>
            <a:r>
              <a:rPr lang="en-US" altLang="zh-CN" sz="2000" dirty="0">
                <a:latin typeface="Cambria Math" panose="02040503050406030204" pitchFamily="18" charset="0"/>
                <a:ea typeface="楷体" panose="02010609060101010101" pitchFamily="49" charset="-122"/>
              </a:rPr>
              <a:t>3k</a:t>
            </a:r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条子集的前两句话作为提示，后</a:t>
            </a:r>
            <a:r>
              <a:rPr lang="en-US" altLang="zh-CN" sz="2000" dirty="0">
                <a:latin typeface="Cambria Math" panose="02040503050406030204" pitchFamily="18" charset="0"/>
                <a:ea typeface="楷体" panose="02010609060101010101" pitchFamily="49" charset="-122"/>
              </a:rPr>
              <a:t>300</a:t>
            </a:r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词作为人类文本，生成的</a:t>
            </a:r>
            <a:r>
              <a:rPr lang="en-US" altLang="zh-CN" sz="2000" dirty="0">
                <a:latin typeface="Cambria Math" panose="02040503050406030204" pitchFamily="18" charset="0"/>
                <a:ea typeface="楷体" panose="02010609060101010101" pitchFamily="49" charset="-122"/>
              </a:rPr>
              <a:t>300tokens</a:t>
            </a:r>
            <a:r>
              <a:rPr lang="zh-CN" altLang="en-US" sz="2000" dirty="0">
                <a:latin typeface="Cambria Math" panose="02040503050406030204" pitchFamily="18" charset="0"/>
                <a:ea typeface="楷体" panose="02010609060101010101" pitchFamily="49" charset="-122"/>
              </a:rPr>
              <a:t>为机器文本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016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1327978" y="272384"/>
            <a:ext cx="953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AE94B2-E769-6162-666F-BD9E462D8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48" y="2641622"/>
            <a:ext cx="6327288" cy="35686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A328552-934A-CBBE-5185-81DF40989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952" y="2641622"/>
            <a:ext cx="3959098" cy="356867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33E637A-B659-7242-F118-63CABCCE6C96}"/>
              </a:ext>
            </a:extLst>
          </p:cNvPr>
          <p:cNvSpPr txBox="1"/>
          <p:nvPr/>
        </p:nvSpPr>
        <p:spPr>
          <a:xfrm>
            <a:off x="737772" y="1657373"/>
            <a:ext cx="11098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DIPPER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成功避过多个检测器，</a:t>
            </a:r>
            <a:r>
              <a:rPr lang="en-US" altLang="zh-CN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DetectGPT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的检测准确率从 </a:t>
            </a:r>
            <a:r>
              <a:rPr lang="en-US" altLang="zh-CN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70.3%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降低到 </a:t>
            </a:r>
            <a:r>
              <a:rPr lang="en-US" altLang="zh-CN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4.6%</a:t>
            </a:r>
          </a:p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FPR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恒定为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1%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以下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1436D65-0505-F955-9B8A-61FBC983779E}"/>
              </a:ext>
            </a:extLst>
          </p:cNvPr>
          <p:cNvSpPr/>
          <p:nvPr/>
        </p:nvSpPr>
        <p:spPr>
          <a:xfrm>
            <a:off x="5022850" y="3230880"/>
            <a:ext cx="2009286" cy="1981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2A311D7-FCF0-88AD-C7ED-36856815FAFC}"/>
              </a:ext>
            </a:extLst>
          </p:cNvPr>
          <p:cNvSpPr/>
          <p:nvPr/>
        </p:nvSpPr>
        <p:spPr>
          <a:xfrm>
            <a:off x="4329113" y="3878580"/>
            <a:ext cx="2703023" cy="1981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30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1327978" y="272384"/>
            <a:ext cx="953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Paraphrasing evades detectors of AI-generated text, but retrieval is an effective defense 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7817F-E73D-BD30-D4AC-BADB3E593120}"/>
              </a:ext>
            </a:extLst>
          </p:cNvPr>
          <p:cNvSpPr txBox="1"/>
          <p:nvPr/>
        </p:nvSpPr>
        <p:spPr>
          <a:xfrm>
            <a:off x="2286344" y="1060450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Step3</a:t>
            </a:r>
            <a:r>
              <a:rPr lang="zh-CN" altLang="en-US" sz="2400" b="1" i="0" dirty="0">
                <a:solidFill>
                  <a:srgbClr val="191B1F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：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提出</a:t>
            </a:r>
            <a:r>
              <a:rPr lang="zh-CN" altLang="en-US" sz="2400" b="1" dirty="0">
                <a:solidFill>
                  <a:srgbClr val="C00000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检索方法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，防御转述攻击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15DC70-A5F1-DD6E-1DAC-3F4226AEE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581" y="3251200"/>
            <a:ext cx="8982033" cy="25463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2B40E78-911F-853B-F3EE-3EDAB688C719}"/>
              </a:ext>
            </a:extLst>
          </p:cNvPr>
          <p:cNvSpPr txBox="1"/>
          <p:nvPr/>
        </p:nvSpPr>
        <p:spPr>
          <a:xfrm>
            <a:off x="704848" y="1912801"/>
            <a:ext cx="10731500" cy="934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基本逻辑：保存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API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生成过的每个回复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response 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遇到目标文本后计算与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response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库中的语义相似度  </a:t>
            </a: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  <a:sym typeface="Wingdings" panose="05000000000000000000" pitchFamily="2" charset="2"/>
              </a:rPr>
              <a:t>  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超过阈值即判断该条文本由本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API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4179776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Can AI-Generated Text be Reliably Detected?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3861386" y="311656"/>
            <a:ext cx="493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Can AI-Generated Text be Reliably Detected?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Further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7817F-E73D-BD30-D4AC-BADB3E593120}"/>
              </a:ext>
            </a:extLst>
          </p:cNvPr>
          <p:cNvSpPr txBox="1"/>
          <p:nvPr/>
        </p:nvSpPr>
        <p:spPr>
          <a:xfrm>
            <a:off x="2260944" y="1042455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递归转述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277AFB-04FA-04F8-2CD8-AC16949C1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093" y="2201487"/>
            <a:ext cx="3087007" cy="31042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8C51F4-83A9-12AF-FADC-19623D96D02C}"/>
              </a:ext>
            </a:extLst>
          </p:cNvPr>
          <p:cNvSpPr txBox="1"/>
          <p:nvPr/>
        </p:nvSpPr>
        <p:spPr>
          <a:xfrm>
            <a:off x="704848" y="1621971"/>
            <a:ext cx="8661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转述模型：</a:t>
            </a:r>
            <a:r>
              <a:rPr lang="en-US" altLang="zh-CN" sz="2400" b="1" dirty="0">
                <a:solidFill>
                  <a:srgbClr val="191B1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DIPPER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b="1" dirty="0">
                <a:solidFill>
                  <a:srgbClr val="191B1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LLaMA-2-7B-Chat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b="1" dirty="0">
                <a:solidFill>
                  <a:srgbClr val="191B1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T5-base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4EA40C-4887-6E45-70D9-FC38C131C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82" y="2396817"/>
            <a:ext cx="7067826" cy="28392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B133A8-834E-C364-D68B-32C06A576A9D}"/>
              </a:ext>
            </a:extLst>
          </p:cNvPr>
          <p:cNvSpPr txBox="1"/>
          <p:nvPr/>
        </p:nvSpPr>
        <p:spPr>
          <a:xfrm>
            <a:off x="3206662" y="5598589"/>
            <a:ext cx="6007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递归转述攻击更加有效，同时逃避检索方法</a:t>
            </a:r>
            <a:endParaRPr lang="en-US" altLang="zh-CN" sz="2400" b="1" dirty="0">
              <a:solidFill>
                <a:srgbClr val="191B1F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157DF099-90F2-8AE8-572C-907C5AC28A9A}"/>
              </a:ext>
            </a:extLst>
          </p:cNvPr>
          <p:cNvSpPr/>
          <p:nvPr/>
        </p:nvSpPr>
        <p:spPr>
          <a:xfrm>
            <a:off x="1225550" y="5702300"/>
            <a:ext cx="1676400" cy="27698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632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r>
              <a:rPr lang="zh-CN" altLang="en-US" sz="12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2848389" y="356001"/>
            <a:ext cx="649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3EB2BE-ABFD-2C40-2F4A-A947D9253834}"/>
              </a:ext>
            </a:extLst>
          </p:cNvPr>
          <p:cNvSpPr txBox="1"/>
          <p:nvPr/>
        </p:nvSpPr>
        <p:spPr>
          <a:xfrm>
            <a:off x="660398" y="1564367"/>
            <a:ext cx="669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使用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作为转述模型很容易规避现有检测方法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12" name="图形 11" descr="发送">
            <a:extLst>
              <a:ext uri="{FF2B5EF4-FFF2-40B4-BE49-F238E27FC236}">
                <a16:creationId xmlns:a16="http://schemas.microsoft.com/office/drawing/2014/main" id="{96DA5023-F87D-B47E-E1B2-4BA533CAB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2172624"/>
            <a:ext cx="443670" cy="4436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B181706-F05E-C779-8CDF-9CA93B70C564}"/>
              </a:ext>
            </a:extLst>
          </p:cNvPr>
          <p:cNvSpPr txBox="1"/>
          <p:nvPr/>
        </p:nvSpPr>
        <p:spPr>
          <a:xfrm>
            <a:off x="737772" y="2132849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Method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97817F-E73D-BD30-D4AC-BADB3E593120}"/>
              </a:ext>
            </a:extLst>
          </p:cNvPr>
          <p:cNvSpPr txBox="1"/>
          <p:nvPr/>
        </p:nvSpPr>
        <p:spPr>
          <a:xfrm>
            <a:off x="2127594" y="2156135"/>
            <a:ext cx="2444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191B1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en-US" sz="2400" b="1" i="0" dirty="0">
                <a:solidFill>
                  <a:srgbClr val="C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对抗性学习</a:t>
            </a:r>
            <a:endParaRPr lang="zh-CN" altLang="en-US" sz="2400" b="1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D86D86-F279-3F1D-63B2-0089E3E66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009" y="2660953"/>
            <a:ext cx="5945981" cy="3800807"/>
          </a:xfrm>
          <a:prstGeom prst="rect">
            <a:avLst/>
          </a:prstGeom>
        </p:spPr>
      </p:pic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FBD6C398-17B3-D57C-C426-17F743D4815E}"/>
              </a:ext>
            </a:extLst>
          </p:cNvPr>
          <p:cNvSpPr/>
          <p:nvPr/>
        </p:nvSpPr>
        <p:spPr>
          <a:xfrm>
            <a:off x="6248400" y="3329160"/>
            <a:ext cx="438150" cy="609824"/>
          </a:xfrm>
          <a:prstGeom prst="flowChartAlternateProces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352B4CB7-2C3B-BFE6-BD00-6373E9EC29DB}"/>
              </a:ext>
            </a:extLst>
          </p:cNvPr>
          <p:cNvSpPr/>
          <p:nvPr/>
        </p:nvSpPr>
        <p:spPr>
          <a:xfrm>
            <a:off x="5378450" y="4210050"/>
            <a:ext cx="438150" cy="609824"/>
          </a:xfrm>
          <a:prstGeom prst="flowChartAlternateProcess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48E7346-E114-8D99-A950-60C3F49C3A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37"/>
          <a:stretch/>
        </p:blipFill>
        <p:spPr>
          <a:xfrm>
            <a:off x="4653722" y="2129663"/>
            <a:ext cx="7453078" cy="576929"/>
          </a:xfrm>
          <a:prstGeom prst="rect">
            <a:avLst/>
          </a:prstGeom>
        </p:spPr>
      </p:pic>
      <p:sp>
        <p:nvSpPr>
          <p:cNvPr id="21" name="箭头: 上 20">
            <a:extLst>
              <a:ext uri="{FF2B5EF4-FFF2-40B4-BE49-F238E27FC236}">
                <a16:creationId xmlns:a16="http://schemas.microsoft.com/office/drawing/2014/main" id="{C8ACCA97-D376-7DF3-746D-F563068BA8FC}"/>
              </a:ext>
            </a:extLst>
          </p:cNvPr>
          <p:cNvSpPr/>
          <p:nvPr/>
        </p:nvSpPr>
        <p:spPr>
          <a:xfrm>
            <a:off x="7359650" y="2656068"/>
            <a:ext cx="266700" cy="341131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454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r>
              <a:rPr lang="zh-CN" altLang="en-US" sz="12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2848389" y="356001"/>
            <a:ext cx="649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697A43-4AD8-3AAA-A118-DBDCD6B03358}"/>
              </a:ext>
            </a:extLst>
          </p:cNvPr>
          <p:cNvSpPr txBox="1"/>
          <p:nvPr/>
        </p:nvSpPr>
        <p:spPr>
          <a:xfrm>
            <a:off x="1822104" y="1782130"/>
            <a:ext cx="552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l-GR" altLang="zh-CN" sz="3200" baseline="-10000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endParaRPr lang="zh-CN" altLang="en-US" sz="3200" baseline="-10000" dirty="0">
              <a:latin typeface="Cambria Math" panose="020405030504060302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9B20C2-6310-6790-BE78-BFE57067A0CA}"/>
              </a:ext>
            </a:extLst>
          </p:cNvPr>
          <p:cNvSpPr txBox="1"/>
          <p:nvPr/>
        </p:nvSpPr>
        <p:spPr>
          <a:xfrm>
            <a:off x="2253489" y="1808459"/>
            <a:ext cx="170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 T5-large</a:t>
            </a:r>
            <a:endParaRPr lang="zh-CN" altLang="en-US" sz="3200" dirty="0">
              <a:latin typeface="Cambria Math" panose="0204050305040603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D773892-6013-D84E-5993-A166395F8C63}"/>
              </a:ext>
            </a:extLst>
          </p:cNvPr>
          <p:cNvSpPr txBox="1"/>
          <p:nvPr/>
        </p:nvSpPr>
        <p:spPr>
          <a:xfrm>
            <a:off x="704848" y="1772579"/>
            <a:ext cx="1117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初始化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7DE86E-978A-D61D-59AF-0DFD9E3ADAB5}"/>
              </a:ext>
            </a:extLst>
          </p:cNvPr>
          <p:cNvSpPr txBox="1"/>
          <p:nvPr/>
        </p:nvSpPr>
        <p:spPr>
          <a:xfrm>
            <a:off x="1822104" y="2367349"/>
            <a:ext cx="622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az-Cyrl-AZ" altLang="zh-CN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ф</a:t>
            </a:r>
            <a:endParaRPr lang="zh-CN" altLang="en-US" sz="3200" baseline="-25000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11090D-3C89-A4DD-DE6D-EF4DC3957FC4}"/>
              </a:ext>
            </a:extLst>
          </p:cNvPr>
          <p:cNvSpPr txBox="1"/>
          <p:nvPr/>
        </p:nvSpPr>
        <p:spPr>
          <a:xfrm>
            <a:off x="2253489" y="2393678"/>
            <a:ext cx="2674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 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RoBERTa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-large</a:t>
            </a:r>
            <a:endParaRPr lang="zh-CN" altLang="en-US" sz="3200" dirty="0">
              <a:latin typeface="Cambria Math" panose="020405030504060302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A519A74-F6D0-881A-BD29-09941C3CB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2" y="3663267"/>
            <a:ext cx="11176000" cy="255582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BD4CF11-ADDD-A6CE-50B3-92A86670DDF9}"/>
              </a:ext>
            </a:extLst>
          </p:cNvPr>
          <p:cNvSpPr txBox="1"/>
          <p:nvPr/>
        </p:nvSpPr>
        <p:spPr>
          <a:xfrm>
            <a:off x="735837" y="3131166"/>
            <a:ext cx="1517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目标模型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08127E-1CBD-4521-9D72-AF4436CC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2535646"/>
            <a:ext cx="6584950" cy="7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F7AA742-AB3C-DC2E-8B58-C8C778F857D7}"/>
              </a:ext>
            </a:extLst>
          </p:cNvPr>
          <p:cNvSpPr txBox="1"/>
          <p:nvPr/>
        </p:nvSpPr>
        <p:spPr>
          <a:xfrm>
            <a:off x="5607050" y="1808459"/>
            <a:ext cx="40703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重新加权的</a:t>
            </a:r>
            <a:r>
              <a:rPr lang="en-US" altLang="zh-CN" sz="2400" b="1" dirty="0">
                <a:solidFill>
                  <a:srgbClr val="191B1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logistic</a:t>
            </a:r>
            <a:r>
              <a:rPr lang="zh-CN" altLang="en-US" sz="2400" b="1" dirty="0">
                <a:solidFill>
                  <a:srgbClr val="191B1F"/>
                </a:solidFill>
                <a:latin typeface="Cambria Math" panose="02040503050406030204" pitchFamily="18" charset="0"/>
                <a:ea typeface="楷体" panose="02010609060101010101" pitchFamily="49" charset="-122"/>
              </a:rPr>
              <a:t>损失函数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730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r>
              <a:rPr lang="zh-CN" altLang="en-US" sz="1200" dirty="0">
                <a:latin typeface="Cambria Math" panose="02040503050406030204" pitchFamily="18" charset="0"/>
                <a:ea typeface="楷体" panose="02010609060101010101" pitchFamily="49" charset="-122"/>
              </a:rPr>
              <a:t> 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2848389" y="356001"/>
            <a:ext cx="649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20A466-8C28-74ED-2740-F71F6B9C2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1"/>
          <a:stretch/>
        </p:blipFill>
        <p:spPr>
          <a:xfrm>
            <a:off x="921661" y="2718298"/>
            <a:ext cx="6581668" cy="371030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89D6E81-8EF4-00B9-C166-1A034F875AF4}"/>
              </a:ext>
            </a:extLst>
          </p:cNvPr>
          <p:cNvSpPr txBox="1"/>
          <p:nvPr/>
        </p:nvSpPr>
        <p:spPr>
          <a:xfrm>
            <a:off x="737772" y="1677498"/>
            <a:ext cx="112259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Xsum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、</a:t>
            </a:r>
            <a:r>
              <a:rPr lang="en-US" altLang="zh-CN" sz="2400" b="1" dirty="0" err="1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SQuAD</a:t>
            </a:r>
            <a:r>
              <a:rPr lang="en-US" altLang="zh-CN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和 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Reddit </a:t>
            </a:r>
            <a:r>
              <a:rPr lang="en-US" altLang="zh-CN" sz="2400" b="1" dirty="0" err="1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WritingPrompts</a:t>
            </a:r>
            <a:r>
              <a:rPr lang="zh-CN" altLang="en-US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WP</a:t>
            </a:r>
            <a:r>
              <a:rPr lang="zh-CN" altLang="en-US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）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分别测试检测假新闻、学术欺诈和识别文学创新的能力。</a:t>
            </a:r>
            <a:r>
              <a:rPr lang="en-US" altLang="zh-CN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TOFEL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</a:rPr>
              <a:t>非母语写作的英语文本时的偏差。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463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r>
              <a:rPr lang="zh-CN" altLang="en-US" sz="12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2848389" y="356001"/>
            <a:ext cx="649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0724FC-78EA-06D5-4271-430B33F5A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3" y="2828961"/>
            <a:ext cx="7930737" cy="31954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2F9CCBA-C439-89CB-C71D-2E161AAED2DA}"/>
              </a:ext>
            </a:extLst>
          </p:cNvPr>
          <p:cNvSpPr txBox="1"/>
          <p:nvPr/>
        </p:nvSpPr>
        <p:spPr>
          <a:xfrm>
            <a:off x="704848" y="1716908"/>
            <a:ext cx="11225974" cy="934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指令微调模型具备更好的可转移性</a:t>
            </a:r>
            <a:endParaRPr lang="en-US" altLang="zh-CN" sz="2400" b="1" dirty="0">
              <a:solidFill>
                <a:srgbClr val="C0000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较小规模和较弱的 </a:t>
            </a:r>
            <a:r>
              <a:rPr lang="en-US" altLang="zh-CN" sz="2400" b="1" dirty="0">
                <a:solidFill>
                  <a:srgbClr val="00B0F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LLM </a:t>
            </a:r>
            <a:r>
              <a:rPr lang="zh-CN" altLang="en-US" sz="2400" b="1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对来自顶尖的大模型生成的文本实现良好的检测性能。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6CF2A6-6F7F-A309-B83E-C75F159A0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750" y="3079750"/>
            <a:ext cx="3687883" cy="2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9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E3C5C-BFA6-8FA5-AACB-911770E5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B5B3B4-013A-39B0-5340-5E563264E47B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C8B57FE8-1A51-D6C4-343F-6D6483DDE247}"/>
              </a:ext>
            </a:extLst>
          </p:cNvPr>
          <p:cNvSpPr txBox="1"/>
          <p:nvPr/>
        </p:nvSpPr>
        <p:spPr>
          <a:xfrm>
            <a:off x="99391" y="6494918"/>
            <a:ext cx="8224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r>
              <a:rPr lang="zh-CN" altLang="en-US" sz="1200" dirty="0">
                <a:latin typeface="Cambria Math" panose="02040503050406030204" pitchFamily="18" charset="0"/>
                <a:ea typeface="楷体" panose="02010609060101010101" pitchFamily="49" charset="-122"/>
              </a:rPr>
              <a:t> </a:t>
            </a:r>
            <a:r>
              <a:rPr lang="en-US" altLang="zh-CN" sz="1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NeurIPS2023</a:t>
            </a:r>
            <a:endParaRPr lang="zh-CN" altLang="en-US" sz="1200" b="1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2D52C1-A87F-5387-E44B-A77E28C1FCD0}"/>
              </a:ext>
            </a:extLst>
          </p:cNvPr>
          <p:cNvSpPr txBox="1"/>
          <p:nvPr/>
        </p:nvSpPr>
        <p:spPr>
          <a:xfrm>
            <a:off x="2848389" y="356001"/>
            <a:ext cx="6495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RADAR: Robust AI-Text Detection via Adversarial Learning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7" name="图形 6" descr="发送">
            <a:extLst>
              <a:ext uri="{FF2B5EF4-FFF2-40B4-BE49-F238E27FC236}">
                <a16:creationId xmlns:a16="http://schemas.microsoft.com/office/drawing/2014/main" id="{CEACDA29-3055-E3F2-3D9E-F200DEBC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178" y="1060450"/>
            <a:ext cx="443670" cy="4436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02578B-3D6A-7346-5657-8E1DB9812724}"/>
              </a:ext>
            </a:extLst>
          </p:cNvPr>
          <p:cNvSpPr txBox="1"/>
          <p:nvPr/>
        </p:nvSpPr>
        <p:spPr>
          <a:xfrm>
            <a:off x="737772" y="1020675"/>
            <a:ext cx="347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Experiment</a:t>
            </a:r>
            <a:endParaRPr lang="zh-CN" altLang="en-US" sz="28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F9CCBA-C439-89CB-C71D-2E161AAED2DA}"/>
              </a:ext>
            </a:extLst>
          </p:cNvPr>
          <p:cNvSpPr txBox="1"/>
          <p:nvPr/>
        </p:nvSpPr>
        <p:spPr>
          <a:xfrm>
            <a:off x="737772" y="1723258"/>
            <a:ext cx="11225974" cy="49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RADAR</a:t>
            </a:r>
            <a:r>
              <a:rPr lang="zh-CN" altLang="en-US" sz="2400" b="1" dirty="0">
                <a:solidFill>
                  <a:srgbClr val="C00000"/>
                </a:solidFill>
                <a:effectLst/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针对递归转述具备良好的鲁棒性</a:t>
            </a:r>
            <a:endParaRPr lang="zh-CN" altLang="en-US" sz="2400" b="1" dirty="0">
              <a:solidFill>
                <a:srgbClr val="C00000"/>
              </a:solidFill>
              <a:latin typeface="Cambria Math" panose="020405030504060302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0D745D-D60D-81CB-11F5-A26937A60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797" y="2317681"/>
            <a:ext cx="8747924" cy="38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96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CEF78D-76CB-2F3C-84BD-8CA00DD29E58}"/>
              </a:ext>
            </a:extLst>
          </p:cNvPr>
          <p:cNvSpPr txBox="1"/>
          <p:nvPr/>
        </p:nvSpPr>
        <p:spPr>
          <a:xfrm>
            <a:off x="4473667" y="2934858"/>
            <a:ext cx="3244666" cy="98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个人总结</a:t>
            </a:r>
            <a:endParaRPr lang="en-US" altLang="zh-CN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072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99773-BD2A-0B96-BEB0-F0C8DDFBD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5D675B0-2B9D-2ECF-5287-446BBFF85C75}"/>
              </a:ext>
            </a:extLst>
          </p:cNvPr>
          <p:cNvSpPr txBox="1"/>
          <p:nvPr/>
        </p:nvSpPr>
        <p:spPr>
          <a:xfrm>
            <a:off x="5094240" y="142603"/>
            <a:ext cx="200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单级齿轮">
            <a:extLst>
              <a:ext uri="{FF2B5EF4-FFF2-40B4-BE49-F238E27FC236}">
                <a16:creationId xmlns:a16="http://schemas.microsoft.com/office/drawing/2014/main" id="{3DDE6C15-5154-6635-96ED-D30F0C3E6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060450"/>
            <a:ext cx="368300" cy="36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41DA9C6-0C09-4F8F-69F3-1C117A5CCBCF}"/>
              </a:ext>
            </a:extLst>
          </p:cNvPr>
          <p:cNvSpPr txBox="1"/>
          <p:nvPr/>
        </p:nvSpPr>
        <p:spPr>
          <a:xfrm>
            <a:off x="498412" y="990597"/>
            <a:ext cx="4436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AI-Text-Detect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的前世今生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BD8956-FCEB-8EA3-586F-63D38035F075}"/>
              </a:ext>
            </a:extLst>
          </p:cNvPr>
          <p:cNvCxnSpPr>
            <a:cxnSpLocks/>
          </p:cNvCxnSpPr>
          <p:nvPr/>
        </p:nvCxnSpPr>
        <p:spPr>
          <a:xfrm>
            <a:off x="99391" y="6389092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F6F7DE3-3BC3-27E8-6CD3-41A40F383E5F}"/>
              </a:ext>
            </a:extLst>
          </p:cNvPr>
          <p:cNvSpPr txBox="1"/>
          <p:nvPr/>
        </p:nvSpPr>
        <p:spPr>
          <a:xfrm>
            <a:off x="99391" y="6391530"/>
            <a:ext cx="623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[1] Continuous N-gram Representations for Authorship Attribution 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[2] Syntactic Recurrent Neural Network for Authorship Attribution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CDB5D0-3A60-60E8-F779-70960A1FB08E}"/>
              </a:ext>
            </a:extLst>
          </p:cNvPr>
          <p:cNvSpPr txBox="1"/>
          <p:nvPr/>
        </p:nvSpPr>
        <p:spPr>
          <a:xfrm>
            <a:off x="498412" y="1960301"/>
            <a:ext cx="3909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Authorship Attribution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8D235D-4FFE-3AA1-EAC0-FA3FC18FF0A8}"/>
              </a:ext>
            </a:extLst>
          </p:cNvPr>
          <p:cNvSpPr txBox="1"/>
          <p:nvPr/>
        </p:nvSpPr>
        <p:spPr>
          <a:xfrm>
            <a:off x="4428431" y="2021856"/>
            <a:ext cx="3335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人类间的作者归属问题</a:t>
            </a:r>
            <a:endParaRPr lang="zh-CN" altLang="en-US" sz="2400" dirty="0"/>
          </a:p>
        </p:txBody>
      </p:sp>
      <p:pic>
        <p:nvPicPr>
          <p:cNvPr id="11" name="图形 10" descr="文档">
            <a:extLst>
              <a:ext uri="{FF2B5EF4-FFF2-40B4-BE49-F238E27FC236}">
                <a16:creationId xmlns:a16="http://schemas.microsoft.com/office/drawing/2014/main" id="{247EC859-BDF7-8DD7-68E3-238E6075E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412" y="3934117"/>
            <a:ext cx="637355" cy="6373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77CF4F-6A03-63F3-6215-E2678AD3EFC0}"/>
              </a:ext>
            </a:extLst>
          </p:cNvPr>
          <p:cNvSpPr txBox="1"/>
          <p:nvPr/>
        </p:nvSpPr>
        <p:spPr>
          <a:xfrm>
            <a:off x="1135767" y="3929628"/>
            <a:ext cx="1396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床前明月光</a:t>
            </a:r>
            <a:endParaRPr lang="en-US" altLang="zh-CN" b="1" dirty="0">
              <a:latin typeface="Cambria Math" panose="020405030504060302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疑是地上霜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9D7DF4-0D38-0AB3-1C43-3A31FFC5F6FD}"/>
              </a:ext>
            </a:extLst>
          </p:cNvPr>
          <p:cNvSpPr txBox="1"/>
          <p:nvPr/>
        </p:nvSpPr>
        <p:spPr>
          <a:xfrm>
            <a:off x="3600406" y="3485750"/>
            <a:ext cx="65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李白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05BCE70-6ED4-09AF-1336-595B365AF86D}"/>
              </a:ext>
            </a:extLst>
          </p:cNvPr>
          <p:cNvSpPr txBox="1"/>
          <p:nvPr/>
        </p:nvSpPr>
        <p:spPr>
          <a:xfrm>
            <a:off x="3587653" y="4603057"/>
            <a:ext cx="657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杜甫</a:t>
            </a:r>
            <a:endParaRPr lang="zh-CN" altLang="en-US" dirty="0"/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A172703-D70A-6B52-0C59-1D58725D9AD2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 flipV="1">
            <a:off x="2532095" y="3670416"/>
            <a:ext cx="1068311" cy="582378"/>
          </a:xfrm>
          <a:prstGeom prst="bentConnector3">
            <a:avLst>
              <a:gd name="adj1" fmla="val 7380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DCAF8748-45F1-56F8-172E-B4888F4C76DC}"/>
              </a:ext>
            </a:extLst>
          </p:cNvPr>
          <p:cNvSpPr txBox="1"/>
          <p:nvPr/>
        </p:nvSpPr>
        <p:spPr>
          <a:xfrm>
            <a:off x="2514545" y="3945016"/>
            <a:ext cx="915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谁写的？</a:t>
            </a:r>
            <a:endParaRPr lang="zh-CN" altLang="en-US" sz="1400" dirty="0"/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B4F18622-6EF3-9B36-0DE4-B351AFE38C6E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2532095" y="4252794"/>
            <a:ext cx="1055558" cy="534929"/>
          </a:xfrm>
          <a:prstGeom prst="bentConnector3">
            <a:avLst>
              <a:gd name="adj1" fmla="val 746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B077B30C-C021-40D7-810E-05DDEDA1A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6808" y="3245254"/>
            <a:ext cx="3133463" cy="2015077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52233F57-3360-33C6-D079-0AE6BC11C85D}"/>
              </a:ext>
            </a:extLst>
          </p:cNvPr>
          <p:cNvSpPr/>
          <p:nvPr/>
        </p:nvSpPr>
        <p:spPr>
          <a:xfrm>
            <a:off x="5414742" y="3985768"/>
            <a:ext cx="1362516" cy="3356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D64BCA-0FA7-83F5-6CAF-6F2545D06B4C}"/>
              </a:ext>
            </a:extLst>
          </p:cNvPr>
          <p:cNvSpPr txBox="1"/>
          <p:nvPr/>
        </p:nvSpPr>
        <p:spPr>
          <a:xfrm>
            <a:off x="431799" y="5414495"/>
            <a:ext cx="8451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相关方法：利用</a:t>
            </a: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n-gram</a:t>
            </a: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分析</a:t>
            </a:r>
            <a:r>
              <a:rPr lang="en-US" altLang="zh-CN" sz="1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，利用</a:t>
            </a:r>
            <a:r>
              <a:rPr lang="en-US" altLang="zh-CN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LSTM+CNN</a:t>
            </a: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进行分类</a:t>
            </a:r>
            <a:r>
              <a:rPr lang="en-US" altLang="zh-CN" sz="1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[2]</a:t>
            </a:r>
            <a:r>
              <a:rPr lang="zh-CN" altLang="en-US" b="1" dirty="0">
                <a:latin typeface="Cambria Math" panose="020405030504060302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253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CEF78D-76CB-2F3C-84BD-8CA00DD29E58}"/>
              </a:ext>
            </a:extLst>
          </p:cNvPr>
          <p:cNvSpPr txBox="1"/>
          <p:nvPr/>
        </p:nvSpPr>
        <p:spPr>
          <a:xfrm>
            <a:off x="4388034" y="2719523"/>
            <a:ext cx="3415932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735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2F73F-BFB7-C53C-A9FF-7B3614A8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2AFABF-A39E-43DD-AC59-7CB1F4DC0215}"/>
              </a:ext>
            </a:extLst>
          </p:cNvPr>
          <p:cNvSpPr txBox="1"/>
          <p:nvPr/>
        </p:nvSpPr>
        <p:spPr>
          <a:xfrm>
            <a:off x="5094240" y="142603"/>
            <a:ext cx="200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单级齿轮">
            <a:extLst>
              <a:ext uri="{FF2B5EF4-FFF2-40B4-BE49-F238E27FC236}">
                <a16:creationId xmlns:a16="http://schemas.microsoft.com/office/drawing/2014/main" id="{090D85DF-0710-03F7-BFF2-1485AF308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060450"/>
            <a:ext cx="368300" cy="36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438D3D8-3473-E012-0503-AFC6D67657D6}"/>
              </a:ext>
            </a:extLst>
          </p:cNvPr>
          <p:cNvSpPr txBox="1"/>
          <p:nvPr/>
        </p:nvSpPr>
        <p:spPr>
          <a:xfrm>
            <a:off x="431800" y="984179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必要性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EC91A453-CF6D-380E-1BAA-D36D587ADC52}"/>
              </a:ext>
            </a:extLst>
          </p:cNvPr>
          <p:cNvCxnSpPr>
            <a:cxnSpLocks/>
          </p:cNvCxnSpPr>
          <p:nvPr/>
        </p:nvCxnSpPr>
        <p:spPr>
          <a:xfrm>
            <a:off x="117558" y="6310369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FE2090E-E555-8B54-2F3C-64CF3418B19B}"/>
              </a:ext>
            </a:extLst>
          </p:cNvPr>
          <p:cNvSpPr txBox="1"/>
          <p:nvPr/>
        </p:nvSpPr>
        <p:spPr>
          <a:xfrm>
            <a:off x="117558" y="6327463"/>
            <a:ext cx="623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 A Survey on LLM-generated Text Detection: Necessity, Methods, and Future Directions</a:t>
            </a:r>
          </a:p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[3] Self-consuming generative models go MAD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324F16-B247-CF7B-5C73-9A4EB77D1C56}"/>
              </a:ext>
            </a:extLst>
          </p:cNvPr>
          <p:cNvSpPr txBox="1"/>
          <p:nvPr/>
        </p:nvSpPr>
        <p:spPr>
          <a:xfrm>
            <a:off x="558967" y="1522115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两大危害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C53F6-AC50-ACA2-F24E-5C94F238B70D}"/>
              </a:ext>
            </a:extLst>
          </p:cNvPr>
          <p:cNvSpPr txBox="1"/>
          <p:nvPr/>
        </p:nvSpPr>
        <p:spPr>
          <a:xfrm>
            <a:off x="615950" y="2016937"/>
            <a:ext cx="10429518" cy="111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内容创作虚假信息（错误知识传播、欺诈行为、垃圾邮件、学术不诚实等）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模型自噬紊乱</a:t>
            </a:r>
            <a:r>
              <a:rPr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[3]</a:t>
            </a:r>
            <a:endParaRPr lang="zh-CN" altLang="en-US" sz="2400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9851C1-21A6-674F-0045-1FB58C601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959" y="3064529"/>
            <a:ext cx="5463470" cy="31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8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B5ED-2BAF-A521-D446-39A3881F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DE6AF6-C351-52C5-9388-E014D7F4280D}"/>
              </a:ext>
            </a:extLst>
          </p:cNvPr>
          <p:cNvSpPr txBox="1"/>
          <p:nvPr/>
        </p:nvSpPr>
        <p:spPr>
          <a:xfrm>
            <a:off x="5094240" y="142603"/>
            <a:ext cx="2003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Background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pic>
        <p:nvPicPr>
          <p:cNvPr id="5" name="图形 4" descr="单级齿轮">
            <a:extLst>
              <a:ext uri="{FF2B5EF4-FFF2-40B4-BE49-F238E27FC236}">
                <a16:creationId xmlns:a16="http://schemas.microsoft.com/office/drawing/2014/main" id="{FD7CA0AF-8F57-B3EF-088D-1517276D1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50" y="1060450"/>
            <a:ext cx="368300" cy="36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97FD03-DF7F-188C-C604-C8CE666092D0}"/>
              </a:ext>
            </a:extLst>
          </p:cNvPr>
          <p:cNvSpPr txBox="1"/>
          <p:nvPr/>
        </p:nvSpPr>
        <p:spPr>
          <a:xfrm>
            <a:off x="431800" y="984179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 可分性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F91BE36-82C2-7FFF-6FA9-D1BF8584F158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E544234-DA1E-888F-0387-87F0E605E728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BC5970-08B4-D0E4-0141-FA18EED5413A}"/>
              </a:ext>
            </a:extLst>
          </p:cNvPr>
          <p:cNvSpPr txBox="1"/>
          <p:nvPr/>
        </p:nvSpPr>
        <p:spPr>
          <a:xfrm>
            <a:off x="615950" y="1505021"/>
            <a:ext cx="11289417" cy="2710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相关研究证明，</a:t>
            </a:r>
            <a:r>
              <a:rPr lang="en-US" altLang="zh-CN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生成文本与人类编写文本存在显著差异：</a:t>
            </a:r>
            <a:endParaRPr lang="en-US" altLang="zh-CN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从内容上分析，</a:t>
            </a: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生成文本表现为客观、全面而广泛、低有害与偏见，并可能引入无意义或捏造的细节；</a:t>
            </a:r>
            <a:endParaRPr lang="en-US" altLang="zh-CN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从语言上分析，</a:t>
            </a: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LLM</a:t>
            </a:r>
            <a:r>
              <a:rPr lang="zh-CN" altLang="en-US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生成文本长度更长，但词汇量却有限，其名词、动词、形容词等频率更高，副词标点符频率更低；</a:t>
            </a:r>
            <a:endParaRPr lang="en-US" altLang="zh-CN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Cambria Math" panose="02040503050406030204" pitchFamily="18" charset="0"/>
                <a:ea typeface="楷体" panose="02010609060101010101" pitchFamily="49" charset="-122"/>
              </a:rPr>
              <a:t>……</a:t>
            </a:r>
            <a:endParaRPr lang="zh-CN" altLang="en-US" sz="24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4EF789-B4F4-AEAF-01C0-CCA0601BB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501" y="3424411"/>
            <a:ext cx="4730866" cy="32342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19E824-89D9-2047-D904-D05B318507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7723" r="6456" b="4872"/>
          <a:stretch/>
        </p:blipFill>
        <p:spPr>
          <a:xfrm>
            <a:off x="3651632" y="3954326"/>
            <a:ext cx="2444368" cy="2417809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174A1C3-1C87-6359-F955-932EFCEB2D5D}"/>
              </a:ext>
            </a:extLst>
          </p:cNvPr>
          <p:cNvCxnSpPr>
            <a:cxnSpLocks/>
          </p:cNvCxnSpPr>
          <p:nvPr/>
        </p:nvCxnSpPr>
        <p:spPr>
          <a:xfrm flipV="1">
            <a:off x="3913909" y="4390331"/>
            <a:ext cx="2032719" cy="1199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2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37F25-04E8-9E33-C388-FE878985E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1B7AD-BC70-6764-CFD8-45B2E2EA76FA}"/>
              </a:ext>
            </a:extLst>
          </p:cNvPr>
          <p:cNvSpPr txBox="1"/>
          <p:nvPr/>
        </p:nvSpPr>
        <p:spPr>
          <a:xfrm>
            <a:off x="4388034" y="2828525"/>
            <a:ext cx="3415932" cy="1028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How to do ?</a:t>
            </a:r>
          </a:p>
        </p:txBody>
      </p:sp>
    </p:spTree>
    <p:extLst>
      <p:ext uri="{BB962C8B-B14F-4D97-AF65-F5344CB8AC3E}">
        <p14:creationId xmlns:p14="http://schemas.microsoft.com/office/powerpoint/2010/main" val="110342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E8A34-0E9D-5DAF-60CB-E0F93DCBF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C38A9A1-9355-D91C-2E44-524CF835C22A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E2AB6B-42AB-FA8D-4A27-5F9FEB9815AB}"/>
              </a:ext>
            </a:extLst>
          </p:cNvPr>
          <p:cNvSpPr txBox="1"/>
          <p:nvPr/>
        </p:nvSpPr>
        <p:spPr>
          <a:xfrm>
            <a:off x="474190" y="984178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现有数据集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070425A-BB33-D6E9-2722-3993F5864358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2DB4602-5FAC-6E14-1E69-23E96EE0D89E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E72FA9E3-0346-4124-CB35-508B10ABB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8B9FCA5-4508-4681-BAA7-D165EAEE5211}"/>
              </a:ext>
            </a:extLst>
          </p:cNvPr>
          <p:cNvSpPr txBox="1"/>
          <p:nvPr/>
        </p:nvSpPr>
        <p:spPr>
          <a:xfrm>
            <a:off x="474190" y="1492526"/>
            <a:ext cx="53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Human ChatGPT Comparison Corpus (HC3)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CA9F36-C1BC-B967-EA7D-42F3D570685B}"/>
              </a:ext>
            </a:extLst>
          </p:cNvPr>
          <p:cNvSpPr txBox="1"/>
          <p:nvPr/>
        </p:nvSpPr>
        <p:spPr>
          <a:xfrm>
            <a:off x="474190" y="2048268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该领域内较早的开源工作，旨在收集人类和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zh-CN" altLang="en-US" sz="2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相同问题的回答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CE3592-F869-89F0-DFA9-13C1DEC6D3DB}"/>
              </a:ext>
            </a:extLst>
          </p:cNvPr>
          <p:cNvSpPr txBox="1"/>
          <p:nvPr/>
        </p:nvSpPr>
        <p:spPr>
          <a:xfrm>
            <a:off x="474190" y="2481535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中英文数据集，中文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39k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条数据（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22:17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），英文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84k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条数据（</a:t>
            </a: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58:26</a:t>
            </a:r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AD75F5-56B2-7A5A-9B82-4C972984D4F2}"/>
              </a:ext>
            </a:extLst>
          </p:cNvPr>
          <p:cNvSpPr txBox="1"/>
          <p:nvPr/>
        </p:nvSpPr>
        <p:spPr>
          <a:xfrm>
            <a:off x="474190" y="2914802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涉及领域包括金融、医学、开放式问答、计算机科学、法律等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BF3822C-7382-CEBB-5BA5-52EC32F56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90" y="3405695"/>
            <a:ext cx="4901194" cy="29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8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779C-3EB9-5601-9987-9DF72458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FB589DD-8ECC-3A5A-EAE1-22D91B700C74}"/>
              </a:ext>
            </a:extLst>
          </p:cNvPr>
          <p:cNvSpPr txBox="1"/>
          <p:nvPr/>
        </p:nvSpPr>
        <p:spPr>
          <a:xfrm>
            <a:off x="4812934" y="166826"/>
            <a:ext cx="25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Current Status</a:t>
            </a:r>
            <a:endParaRPr lang="zh-CN" altLang="en-US" sz="2800" b="1" dirty="0">
              <a:latin typeface="Cambria Math" panose="020405030504060302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1C54E6-6C9F-7019-E06D-2BD7C1CC3AF6}"/>
              </a:ext>
            </a:extLst>
          </p:cNvPr>
          <p:cNvSpPr txBox="1"/>
          <p:nvPr/>
        </p:nvSpPr>
        <p:spPr>
          <a:xfrm>
            <a:off x="474190" y="984178"/>
            <a:ext cx="2520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现有数据集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1BC203C-32FC-5BB0-8A79-677B4A4C7E00}"/>
              </a:ext>
            </a:extLst>
          </p:cNvPr>
          <p:cNvCxnSpPr>
            <a:cxnSpLocks/>
          </p:cNvCxnSpPr>
          <p:nvPr/>
        </p:nvCxnSpPr>
        <p:spPr>
          <a:xfrm>
            <a:off x="99391" y="6461760"/>
            <a:ext cx="146436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0B437CD2-E955-6D50-08F7-8A54B38F3A75}"/>
              </a:ext>
            </a:extLst>
          </p:cNvPr>
          <p:cNvSpPr txBox="1"/>
          <p:nvPr/>
        </p:nvSpPr>
        <p:spPr>
          <a:xfrm>
            <a:off x="99391" y="6494918"/>
            <a:ext cx="623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A Survey on LLM-generated Text Detection: Necessity, Methods, and Future Directions</a:t>
            </a:r>
            <a:endParaRPr lang="zh-CN" altLang="en-US" sz="1200" dirty="0">
              <a:latin typeface="Cambria Math" panose="02040503050406030204" pitchFamily="18" charset="0"/>
            </a:endParaRPr>
          </a:p>
        </p:txBody>
      </p:sp>
      <p:pic>
        <p:nvPicPr>
          <p:cNvPr id="7" name="图形 6" descr="数据库">
            <a:extLst>
              <a:ext uri="{FF2B5EF4-FFF2-40B4-BE49-F238E27FC236}">
                <a16:creationId xmlns:a16="http://schemas.microsoft.com/office/drawing/2014/main" id="{F0C6F762-14E4-D77F-0CCA-F1B7DA4BC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205" y="1030861"/>
            <a:ext cx="368300" cy="3683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55D652-7867-7ECF-38F3-BB07E3225C66}"/>
              </a:ext>
            </a:extLst>
          </p:cNvPr>
          <p:cNvSpPr txBox="1"/>
          <p:nvPr/>
        </p:nvSpPr>
        <p:spPr>
          <a:xfrm>
            <a:off x="474189" y="1494052"/>
            <a:ext cx="53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CHEAT</a:t>
            </a:r>
            <a:endParaRPr lang="zh-CN" altLang="en-US" sz="2000" b="1" dirty="0">
              <a:latin typeface="Cambria Math" panose="0204050305040603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EF40A6-1966-0B5E-2F66-A7A735BCF93A}"/>
              </a:ext>
            </a:extLst>
          </p:cNvPr>
          <p:cNvSpPr txBox="1"/>
          <p:nvPr/>
        </p:nvSpPr>
        <p:spPr>
          <a:xfrm>
            <a:off x="474190" y="1928587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致力于检测来自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ChatGPT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生成的虚假学术内容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5B18CC-EF0B-CA43-431B-DFF91C65E5F7}"/>
              </a:ext>
            </a:extLst>
          </p:cNvPr>
          <p:cNvSpPr txBox="1"/>
          <p:nvPr/>
        </p:nvSpPr>
        <p:spPr>
          <a:xfrm>
            <a:off x="474189" y="2395676"/>
            <a:ext cx="930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英文数据集，来自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IEEE Xplore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的人类撰写的学术摘要，平均长度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163.9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个单词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59CAFD-629C-E9F0-3319-31C044E94C61}"/>
              </a:ext>
            </a:extLst>
          </p:cNvPr>
          <p:cNvSpPr txBox="1"/>
          <p:nvPr/>
        </p:nvSpPr>
        <p:spPr>
          <a:xfrm>
            <a:off x="474190" y="2828943"/>
            <a:ext cx="8542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包含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15k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个人工撰写的摘要和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35k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个 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ChatGPT 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制作的摘要</a:t>
            </a:r>
            <a:endParaRPr lang="en-US" altLang="zh-C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6A15CE-FFF3-24A8-7E45-C78C5774AA44}"/>
              </a:ext>
            </a:extLst>
          </p:cNvPr>
          <p:cNvSpPr txBox="1"/>
          <p:nvPr/>
        </p:nvSpPr>
        <p:spPr>
          <a:xfrm>
            <a:off x="474189" y="3285378"/>
            <a:ext cx="10643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为了增强数据集在现实世界中的适用性，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数据另增加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种细化方式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——Polish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和</a:t>
            </a:r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Mix</a:t>
            </a:r>
            <a:endParaRPr lang="zh-CN" altLang="en-US" sz="2000" b="1" dirty="0">
              <a:latin typeface="Cambria Math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983D5-3649-6F24-B94B-CCACFB64CDB2}"/>
              </a:ext>
            </a:extLst>
          </p:cNvPr>
          <p:cNvSpPr txBox="1"/>
          <p:nvPr/>
        </p:nvSpPr>
        <p:spPr>
          <a:xfrm>
            <a:off x="512388" y="3735556"/>
            <a:ext cx="106439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Polish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——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利用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ChatGPT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修饰文本                          </a:t>
            </a:r>
            <a:r>
              <a:rPr lang="en-US" altLang="zh-CN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Mix——</a:t>
            </a:r>
            <a:r>
              <a:rPr lang="zh-CN" altLang="en-US" sz="2000" b="1" dirty="0">
                <a:latin typeface="Cambria Math" panose="02040503050406030204" pitchFamily="18" charset="0"/>
                <a:ea typeface="楷体" panose="02010609060101010101" pitchFamily="49" charset="-122"/>
              </a:rPr>
              <a:t>构建掩码混合人类摘要和机器摘要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0FF4A5-0E31-4876-B324-02D7429C3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858" y="4246651"/>
            <a:ext cx="6334724" cy="21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25541</TotalTime>
  <Words>3764</Words>
  <Application>Microsoft Office PowerPoint</Application>
  <PresentationFormat>宽屏</PresentationFormat>
  <Paragraphs>362</Paragraphs>
  <Slides>40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-apple-system</vt:lpstr>
      <vt:lpstr>等线</vt:lpstr>
      <vt:lpstr>等线 Light</vt:lpstr>
      <vt:lpstr>楷体</vt:lpstr>
      <vt:lpstr>微软雅黑</vt:lpstr>
      <vt:lpstr>Arial</vt:lpstr>
      <vt:lpstr>Cambria Math</vt:lpstr>
      <vt:lpstr>Times New Roman</vt:lpstr>
      <vt:lpstr>Wingdings</vt:lpstr>
      <vt:lpstr>Office 主题​​</vt:lpstr>
      <vt:lpstr>Current status of AI-Text-Detection and discussion on the existing problems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Trustworthiness and Domain Specialization of LLMs</dc:title>
  <dc:creator>xiaowei Zhu</dc:creator>
  <cp:lastModifiedBy>xiaowei Zhu</cp:lastModifiedBy>
  <cp:revision>35</cp:revision>
  <dcterms:created xsi:type="dcterms:W3CDTF">2023-10-08T09:25:35Z</dcterms:created>
  <dcterms:modified xsi:type="dcterms:W3CDTF">2024-04-02T08:08:19Z</dcterms:modified>
</cp:coreProperties>
</file>